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media/image58.jpeg" ContentType="image/jpeg"/>
  <Override PartName="/ppt/media/image73.png" ContentType="image/png"/>
  <Override PartName="/ppt/media/image56.png" ContentType="image/png"/>
  <Override PartName="/ppt/media/image40.jpeg" ContentType="image/jpeg"/>
  <Override PartName="/ppt/media/image55.jpeg" ContentType="image/jpeg"/>
  <Override PartName="/ppt/media/image53.jpeg" ContentType="image/jpeg"/>
  <Override PartName="/ppt/media/image49.jpeg" ContentType="image/jpeg"/>
  <Override PartName="/ppt/media/image88.png" ContentType="image/png"/>
  <Override PartName="/ppt/media/image48.jpeg" ContentType="image/jpeg"/>
  <Override PartName="/ppt/media/image47.jpeg" ContentType="image/jpeg"/>
  <Override PartName="/ppt/media/image68.png" ContentType="image/png"/>
  <Override PartName="/ppt/media/image46.jpeg" ContentType="image/jpeg"/>
  <Override PartName="/ppt/media/image45.jpeg" ContentType="image/jpeg"/>
  <Override PartName="/ppt/media/image44.jpeg" ContentType="image/jpeg"/>
  <Override PartName="/ppt/media/image43.jpeg" ContentType="image/jpeg"/>
  <Override PartName="/ppt/media/image93.png" ContentType="image/png"/>
  <Override PartName="/ppt/media/image34.jpeg" ContentType="image/jpeg"/>
  <Override PartName="/ppt/media/image33.jpeg" ContentType="image/jpeg"/>
  <Override PartName="/ppt/media/image32.jpeg" ContentType="image/jpeg"/>
  <Override PartName="/ppt/media/image31.jpeg" ContentType="image/jpeg"/>
  <Override PartName="/ppt/media/image30.jpeg" ContentType="image/jpeg"/>
  <Override PartName="/ppt/media/image9.jpeg" ContentType="image/jpeg"/>
  <Override PartName="/ppt/media/image11.jpeg" ContentType="image/jpeg"/>
  <Override PartName="/ppt/media/image28.jpeg" ContentType="image/jpeg"/>
  <Override PartName="/ppt/media/image39.jpeg" ContentType="image/jpeg"/>
  <Override PartName="/ppt/media/image82.png" ContentType="image/png"/>
  <Override PartName="/ppt/media/image8.jpeg" ContentType="image/jpeg"/>
  <Override PartName="/ppt/media/image91.png" ContentType="image/png"/>
  <Override PartName="/ppt/media/image10.jpeg" ContentType="image/jpeg"/>
  <Override PartName="/ppt/media/image27.jpeg" ContentType="image/jpeg"/>
  <Override PartName="/ppt/media/image52.jpeg" ContentType="image/jpeg"/>
  <Override PartName="/ppt/media/image13.png" ContentType="image/png"/>
  <Override PartName="/ppt/media/image29.jpeg" ContentType="image/jpeg"/>
  <Override PartName="/ppt/media/image12.jpeg" ContentType="image/jpeg"/>
  <Override PartName="/ppt/media/image54.jpeg" ContentType="image/jpeg"/>
  <Override PartName="/ppt/media/image38.jpeg" ContentType="image/jpeg"/>
  <Override PartName="/ppt/media/image72.png" ContentType="image/png"/>
  <Override PartName="/ppt/media/image7.jpeg" ContentType="image/jpeg"/>
  <Override PartName="/ppt/media/image81.png" ContentType="image/png"/>
  <Override PartName="/ppt/media/image51.jpeg" ContentType="image/jpeg"/>
  <Override PartName="/ppt/media/image6.jpeg" ContentType="image/jpeg"/>
  <Override PartName="/ppt/media/image71.png" ContentType="image/png"/>
  <Override PartName="/ppt/media/image60.png" ContentType="image/png"/>
  <Override PartName="/ppt/media/image97.png" ContentType="image/png"/>
  <Override PartName="/ppt/media/image87.png" ContentType="image/png"/>
  <Override PartName="/ppt/media/image20.jpeg" ContentType="image/jpeg"/>
  <Override PartName="/ppt/media/image98.png" ContentType="image/png"/>
  <Override PartName="/ppt/media/image5.jpeg" ContentType="image/jpeg"/>
  <Override PartName="/ppt/media/image61.png" ContentType="image/png"/>
  <Override PartName="/ppt/media/image62.jpeg" ContentType="image/jpeg"/>
  <Override PartName="/ppt/media/image84.png" ContentType="image/png"/>
  <Override PartName="/ppt/media/image17.jpeg" ContentType="image/jpeg"/>
  <Override PartName="/ppt/media/image19.jpeg" ContentType="image/jpeg"/>
  <Override PartName="/ppt/media/image65.png" ContentType="image/png"/>
  <Override PartName="/ppt/media/image21.jpeg" ContentType="image/jpeg"/>
  <Override PartName="/ppt/media/image63.jpeg" ContentType="image/jpeg"/>
  <Override PartName="/ppt/media/image94.png" ContentType="image/png"/>
  <Override PartName="/ppt/media/image18.jpeg" ContentType="image/jpeg"/>
  <Override PartName="/ppt/media/image64.jpeg" ContentType="image/jpeg"/>
  <Override PartName="/ppt/media/image70.png" ContentType="image/png"/>
  <Override PartName="/ppt/media/image67.png" ContentType="image/png"/>
  <Override PartName="/ppt/media/image3.jpeg" ContentType="image/jpeg"/>
  <Override PartName="/ppt/media/image37.jpeg" ContentType="image/jpeg"/>
  <Override PartName="/ppt/media/image69.png" ContentType="image/png"/>
  <Override PartName="/ppt/media/image25.jpeg" ContentType="image/jpeg"/>
  <Override PartName="/ppt/media/image16.jpeg" ContentType="image/jpeg"/>
  <Override PartName="/ppt/media/image76.png" ContentType="image/png"/>
  <Override PartName="/ppt/media/image86.png" ContentType="image/png"/>
  <Override PartName="/ppt/media/image77.jpeg" ContentType="image/jpeg"/>
  <Override PartName="/ppt/media/image99.png" ContentType="image/png"/>
  <Override PartName="/ppt/media/image96.png" ContentType="image/png"/>
  <Override PartName="/ppt/media/image92.png" ContentType="image/png"/>
  <Override PartName="/ppt/media/image74.png" ContentType="image/png"/>
  <Override PartName="/ppt/media/image78.jpeg" ContentType="image/jpeg"/>
  <Override PartName="/ppt/media/image100.png" ContentType="image/png"/>
  <Override PartName="/ppt/media/image80.png" ContentType="image/png"/>
  <Override PartName="/ppt/media/image90.png" ContentType="image/png"/>
  <Override PartName="/ppt/media/image79.png" ContentType="image/png"/>
  <Override PartName="/ppt/media/image101.png" ContentType="image/png"/>
  <Override PartName="/ppt/media/image26.jpeg" ContentType="image/jpeg"/>
  <Override PartName="/ppt/media/image89.png" ContentType="image/png"/>
  <Override PartName="/ppt/media/image50.jpeg" ContentType="image/jpeg"/>
  <Override PartName="/ppt/media/image42.jpeg" ContentType="image/jpeg"/>
  <Override PartName="/ppt/media/image83.png" ContentType="image/png"/>
  <Override PartName="/ppt/media/image15.jpeg" ContentType="image/jpeg"/>
  <Override PartName="/ppt/media/image14.jpeg" ContentType="image/jpeg"/>
  <Override PartName="/ppt/media/image41.jpeg" ContentType="image/jpeg"/>
  <Override PartName="/ppt/media/image66.png" ContentType="image/png"/>
  <Override PartName="/ppt/media/image75.png" ContentType="image/png"/>
  <Override PartName="/ppt/media/image22.jpeg" ContentType="image/jpeg"/>
  <Override PartName="/ppt/media/image1.jpeg" ContentType="image/jpeg"/>
  <Override PartName="/ppt/media/image35.jpeg" ContentType="image/jpeg"/>
  <Override PartName="/ppt/media/image85.png" ContentType="image/png"/>
  <Override PartName="/ppt/media/image23.jpeg" ContentType="image/jpeg"/>
  <Override PartName="/ppt/media/image2.jpeg" ContentType="image/jpeg"/>
  <Override PartName="/ppt/media/image36.jpeg" ContentType="image/jpeg"/>
  <Override PartName="/ppt/media/image57.png" ContentType="image/png"/>
  <Override PartName="/ppt/media/image95.png" ContentType="image/png"/>
  <Override PartName="/ppt/media/image24.jpeg" ContentType="image/jpeg"/>
  <Override PartName="/ppt/media/image59.png" ContentType="image/png"/>
  <Override PartName="/ppt/media/image4.jpeg" ContentType="image/jpe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4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5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6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2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1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2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8" name="PlaceHolder 6"/>
          <p:cNvSpPr>
            <a:spLocks noGrp="1"/>
          </p:cNvSpPr>
          <p:nvPr>
            <p:ph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9" name="PlaceHolder 7"/>
          <p:cNvSpPr>
            <a:spLocks noGrp="1"/>
          </p:cNvSpPr>
          <p:nvPr>
            <p:ph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468000" y="178920"/>
            <a:ext cx="90716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Noto Sans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5" Type="http://schemas.openxmlformats.org/officeDocument/2006/relationships/image" Target="../media/image53.jpeg"/><Relationship Id="rId6" Type="http://schemas.openxmlformats.org/officeDocument/2006/relationships/image" Target="../media/image54.jpeg"/><Relationship Id="rId7" Type="http://schemas.openxmlformats.org/officeDocument/2006/relationships/image" Target="../media/image55.jpeg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jpeg"/><Relationship Id="rId14" Type="http://schemas.openxmlformats.org/officeDocument/2006/relationships/image" Target="../media/image13.png"/><Relationship Id="rId15" Type="http://schemas.openxmlformats.org/officeDocument/2006/relationships/hyperlink" Target="https://icons8.com/illustrations/author/5ec7b0e101d0360016f3d1b3" TargetMode="External"/><Relationship Id="rId16" Type="http://schemas.openxmlformats.org/officeDocument/2006/relationships/hyperlink" Target="https://icons8.com/" TargetMode="Externa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jpeg"/><Relationship Id="rId9" Type="http://schemas.openxmlformats.org/officeDocument/2006/relationships/image" Target="../media/image33.jpeg"/><Relationship Id="rId10" Type="http://schemas.openxmlformats.org/officeDocument/2006/relationships/image" Target="../media/image34.jpeg"/><Relationship Id="rId11" Type="http://schemas.openxmlformats.org/officeDocument/2006/relationships/image" Target="../media/image35.jpeg"/><Relationship Id="rId12" Type="http://schemas.openxmlformats.org/officeDocument/2006/relationships/image" Target="../media/image36.jpeg"/><Relationship Id="rId13" Type="http://schemas.openxmlformats.org/officeDocument/2006/relationships/image" Target="../media/image37.jpeg"/><Relationship Id="rId14" Type="http://schemas.openxmlformats.org/officeDocument/2006/relationships/image" Target="../media/image38.jpeg"/><Relationship Id="rId15" Type="http://schemas.openxmlformats.org/officeDocument/2006/relationships/image" Target="../media/image39.jpeg"/><Relationship Id="rId16" Type="http://schemas.openxmlformats.org/officeDocument/2006/relationships/image" Target="../media/image40.jpeg"/><Relationship Id="rId17" Type="http://schemas.openxmlformats.org/officeDocument/2006/relationships/image" Target="../media/image41.jpeg"/><Relationship Id="rId18" Type="http://schemas.openxmlformats.org/officeDocument/2006/relationships/image" Target="../media/image42.jpeg"/><Relationship Id="rId19" Type="http://schemas.openxmlformats.org/officeDocument/2006/relationships/image" Target="../media/image43.jpeg"/><Relationship Id="rId20" Type="http://schemas.openxmlformats.org/officeDocument/2006/relationships/image" Target="../media/image44.jpeg"/><Relationship Id="rId21" Type="http://schemas.openxmlformats.org/officeDocument/2006/relationships/image" Target="../media/image45.jpeg"/><Relationship Id="rId22" Type="http://schemas.openxmlformats.org/officeDocument/2006/relationships/image" Target="../media/image46.jpeg"/><Relationship Id="rId23" Type="http://schemas.openxmlformats.org/officeDocument/2006/relationships/image" Target="../media/image47.jpeg"/><Relationship Id="rId24" Type="http://schemas.openxmlformats.org/officeDocument/2006/relationships/image" Target="../media/image48.jpeg"/><Relationship Id="rId25" Type="http://schemas.openxmlformats.org/officeDocument/2006/relationships/image" Target="../media/image49.jpeg"/><Relationship Id="rId26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4114800"/>
            <a:ext cx="10080000" cy="1555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"/>
          <p:cNvGrpSpPr/>
          <p:nvPr/>
        </p:nvGrpSpPr>
        <p:grpSpPr>
          <a:xfrm>
            <a:off x="0" y="0"/>
            <a:ext cx="10080720" cy="4114800"/>
            <a:chOff x="0" y="0"/>
            <a:chExt cx="10080720" cy="4114800"/>
          </a:xfrm>
        </p:grpSpPr>
        <p:sp>
          <p:nvSpPr>
            <p:cNvPr id="2" name=""/>
            <p:cNvSpPr/>
            <p:nvPr/>
          </p:nvSpPr>
          <p:spPr>
            <a:xfrm>
              <a:off x="0" y="0"/>
              <a:ext cx="10080720" cy="4114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"/>
            <p:cNvSpPr/>
            <p:nvPr/>
          </p:nvSpPr>
          <p:spPr>
            <a:xfrm>
              <a:off x="0" y="1280160"/>
              <a:ext cx="1554480" cy="64008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"/>
            <p:cNvSpPr/>
            <p:nvPr/>
          </p:nvSpPr>
          <p:spPr>
            <a:xfrm>
              <a:off x="914400" y="1920240"/>
              <a:ext cx="1280160" cy="182880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"/>
            <p:cNvSpPr/>
            <p:nvPr/>
          </p:nvSpPr>
          <p:spPr>
            <a:xfrm>
              <a:off x="2194560" y="548640"/>
              <a:ext cx="1280160" cy="182880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"/>
            <p:cNvSpPr/>
            <p:nvPr/>
          </p:nvSpPr>
          <p:spPr>
            <a:xfrm>
              <a:off x="3474720" y="1188720"/>
              <a:ext cx="365760" cy="3657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"/>
            <p:cNvSpPr/>
            <p:nvPr/>
          </p:nvSpPr>
          <p:spPr>
            <a:xfrm>
              <a:off x="4206240" y="0"/>
              <a:ext cx="1463040" cy="91440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"/>
            <p:cNvSpPr/>
            <p:nvPr/>
          </p:nvSpPr>
          <p:spPr>
            <a:xfrm>
              <a:off x="4663440" y="914400"/>
              <a:ext cx="1005840" cy="45720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"/>
            <p:cNvSpPr/>
            <p:nvPr/>
          </p:nvSpPr>
          <p:spPr>
            <a:xfrm>
              <a:off x="3474720" y="1737360"/>
              <a:ext cx="3108960" cy="100584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"/>
            <p:cNvSpPr/>
            <p:nvPr/>
          </p:nvSpPr>
          <p:spPr>
            <a:xfrm>
              <a:off x="4114800" y="2743200"/>
              <a:ext cx="1463040" cy="1005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"/>
            <p:cNvSpPr/>
            <p:nvPr/>
          </p:nvSpPr>
          <p:spPr>
            <a:xfrm>
              <a:off x="6583680" y="1463040"/>
              <a:ext cx="1554480" cy="45720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"/>
            <p:cNvSpPr/>
            <p:nvPr/>
          </p:nvSpPr>
          <p:spPr>
            <a:xfrm>
              <a:off x="7315200" y="1920240"/>
              <a:ext cx="1463040" cy="164592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"/>
            <p:cNvSpPr/>
            <p:nvPr/>
          </p:nvSpPr>
          <p:spPr>
            <a:xfrm>
              <a:off x="2743200" y="2377440"/>
              <a:ext cx="548640" cy="8229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"/>
            <p:cNvSpPr/>
            <p:nvPr/>
          </p:nvSpPr>
          <p:spPr>
            <a:xfrm>
              <a:off x="8595360" y="0"/>
              <a:ext cx="1485360" cy="146304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"/>
            <p:cNvSpPr/>
            <p:nvPr/>
          </p:nvSpPr>
          <p:spPr>
            <a:xfrm>
              <a:off x="6766560" y="0"/>
              <a:ext cx="274320" cy="100584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"/>
            <p:cNvSpPr/>
            <p:nvPr/>
          </p:nvSpPr>
          <p:spPr>
            <a:xfrm>
              <a:off x="1554480" y="0"/>
              <a:ext cx="182880" cy="91440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"/>
            <p:cNvSpPr/>
            <p:nvPr/>
          </p:nvSpPr>
          <p:spPr>
            <a:xfrm>
              <a:off x="0" y="3017520"/>
              <a:ext cx="365760" cy="10972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"/>
            <p:cNvSpPr/>
            <p:nvPr/>
          </p:nvSpPr>
          <p:spPr>
            <a:xfrm>
              <a:off x="9601200" y="2560320"/>
              <a:ext cx="365760" cy="155448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"/>
            <p:cNvSpPr/>
            <p:nvPr/>
          </p:nvSpPr>
          <p:spPr>
            <a:xfrm>
              <a:off x="8778240" y="1828800"/>
              <a:ext cx="365760" cy="3657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Noto Sans"/>
              </a:rPr>
              <a:t>Для правки текста заглавия щёлкните мышью</a:t>
            </a:r>
            <a:endParaRPr b="0" lang="ru-RU" sz="4400" spc="-1" strike="noStrike">
              <a:latin typeface="Noto Sans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grpSp>
        <p:nvGrpSpPr>
          <p:cNvPr id="507" name="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508" name="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0">
              <a:blip r:embed="rId2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0">
              <a:blip r:embed="rId3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0">
              <a:blip r:embed="rId4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4" name=""/>
          <p:cNvSpPr/>
          <p:nvPr/>
        </p:nvSpPr>
        <p:spPr>
          <a:xfrm flipH="1" flipV="1">
            <a:off x="1462680" y="-1554480"/>
            <a:ext cx="457200" cy="2560320"/>
          </a:xfrm>
          <a:prstGeom prst="rect">
            <a:avLst/>
          </a:prstGeom>
          <a:blipFill rotWithShape="0">
            <a:blip r:embed="rId5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"/>
          <p:cNvSpPr/>
          <p:nvPr/>
        </p:nvSpPr>
        <p:spPr>
          <a:xfrm flipH="1" flipV="1">
            <a:off x="639720" y="-365400"/>
            <a:ext cx="457200" cy="2560320"/>
          </a:xfrm>
          <a:prstGeom prst="rect">
            <a:avLst/>
          </a:prstGeom>
          <a:blipFill rotWithShape="0">
            <a:blip r:embed="rId6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 flipH="1" flipV="1">
            <a:off x="274320" y="548640"/>
            <a:ext cx="128016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 flipH="1" flipV="1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 flipH="1" flipV="1">
            <a:off x="274320" y="18288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 flipH="1" flipV="1">
            <a:off x="2194560" y="-2103120"/>
            <a:ext cx="457200" cy="2560320"/>
          </a:xfrm>
          <a:prstGeom prst="rect">
            <a:avLst/>
          </a:prstGeom>
          <a:blipFill rotWithShape="0">
            <a:blip r:embed="rId7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grpSp>
        <p:nvGrpSpPr>
          <p:cNvPr id="60" name=""/>
          <p:cNvGrpSpPr/>
          <p:nvPr/>
        </p:nvGrpSpPr>
        <p:grpSpPr>
          <a:xfrm>
            <a:off x="8540280" y="5065920"/>
            <a:ext cx="1280520" cy="914760"/>
            <a:chOff x="8540280" y="5065920"/>
            <a:chExt cx="1280520" cy="914760"/>
          </a:xfrm>
        </p:grpSpPr>
        <p:grpSp>
          <p:nvGrpSpPr>
            <p:cNvPr id="61" name=""/>
            <p:cNvGrpSpPr/>
            <p:nvPr/>
          </p:nvGrpSpPr>
          <p:grpSpPr>
            <a:xfrm>
              <a:off x="8540280" y="5065920"/>
              <a:ext cx="1280520" cy="914760"/>
              <a:chOff x="8540280" y="5065920"/>
              <a:chExt cx="1280520" cy="914760"/>
            </a:xfrm>
          </p:grpSpPr>
          <p:sp>
            <p:nvSpPr>
              <p:cNvPr id="62" name=""/>
              <p:cNvSpPr/>
              <p:nvPr/>
            </p:nvSpPr>
            <p:spPr>
              <a:xfrm flipV="1" rot="21598800">
                <a:off x="9637560" y="5431680"/>
                <a:ext cx="182880" cy="182880"/>
              </a:xfrm>
              <a:prstGeom prst="ellipse">
                <a:avLst/>
              </a:prstGeom>
              <a:blipFill rotWithShape="0">
                <a:blip r:embed="rId2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"/>
              <p:cNvSpPr/>
              <p:nvPr/>
            </p:nvSpPr>
            <p:spPr>
              <a:xfrm flipV="1" rot="21598800">
                <a:off x="9271800" y="5431680"/>
                <a:ext cx="182880" cy="182880"/>
              </a:xfrm>
              <a:prstGeom prst="ellipse">
                <a:avLst/>
              </a:prstGeom>
              <a:blipFill rotWithShape="0">
                <a:blip r:embed="rId3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"/>
              <p:cNvSpPr/>
              <p:nvPr/>
            </p:nvSpPr>
            <p:spPr>
              <a:xfrm flipV="1" rot="21598800">
                <a:off x="8906400" y="5431680"/>
                <a:ext cx="182880" cy="182880"/>
              </a:xfrm>
              <a:prstGeom prst="ellipse">
                <a:avLst/>
              </a:prstGeom>
              <a:blipFill rotWithShape="0">
                <a:blip r:embed="rId4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"/>
              <p:cNvSpPr/>
              <p:nvPr/>
            </p:nvSpPr>
            <p:spPr>
              <a:xfrm flipV="1" rot="21598800">
                <a:off x="8540280" y="5432040"/>
                <a:ext cx="182880" cy="182880"/>
              </a:xfrm>
              <a:prstGeom prst="ellipse">
                <a:avLst/>
              </a:prstGeom>
              <a:blipFill rotWithShape="0">
                <a:blip r:embed="rId5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"/>
              <p:cNvSpPr/>
              <p:nvPr/>
            </p:nvSpPr>
            <p:spPr>
              <a:xfrm flipV="1" rot="21598800">
                <a:off x="8540280" y="5065920"/>
                <a:ext cx="182880" cy="182880"/>
              </a:xfrm>
              <a:prstGeom prst="ellipse">
                <a:avLst/>
              </a:prstGeom>
              <a:blipFill rotWithShape="0">
                <a:blip r:embed="rId6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"/>
              <p:cNvSpPr/>
              <p:nvPr/>
            </p:nvSpPr>
            <p:spPr>
              <a:xfrm flipV="1" rot="21598800">
                <a:off x="8906040" y="5065920"/>
                <a:ext cx="182880" cy="182880"/>
              </a:xfrm>
              <a:prstGeom prst="ellipse">
                <a:avLst/>
              </a:prstGeom>
              <a:blipFill rotWithShape="0">
                <a:blip r:embed="rId7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" name=""/>
              <p:cNvSpPr/>
              <p:nvPr/>
            </p:nvSpPr>
            <p:spPr>
              <a:xfrm flipV="1" rot="21598800">
                <a:off x="9271800" y="5066280"/>
                <a:ext cx="182880" cy="182880"/>
              </a:xfrm>
              <a:prstGeom prst="ellipse">
                <a:avLst/>
              </a:prstGeom>
              <a:blipFill rotWithShape="0">
                <a:blip r:embed="rId8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" name=""/>
              <p:cNvSpPr/>
              <p:nvPr/>
            </p:nvSpPr>
            <p:spPr>
              <a:xfrm flipV="1" rot="21598800">
                <a:off x="9637920" y="5065920"/>
                <a:ext cx="182880" cy="182880"/>
              </a:xfrm>
              <a:prstGeom prst="ellipse">
                <a:avLst/>
              </a:prstGeom>
              <a:blipFill rotWithShape="0">
                <a:blip r:embed="rId9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"/>
              <p:cNvSpPr/>
              <p:nvPr/>
            </p:nvSpPr>
            <p:spPr>
              <a:xfrm flipV="1" rot="21598800">
                <a:off x="9637560" y="5797440"/>
                <a:ext cx="182880" cy="182880"/>
              </a:xfrm>
              <a:prstGeom prst="ellipse">
                <a:avLst/>
              </a:prstGeom>
              <a:blipFill rotWithShape="0">
                <a:blip r:embed="rId10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"/>
              <p:cNvSpPr/>
              <p:nvPr/>
            </p:nvSpPr>
            <p:spPr>
              <a:xfrm flipV="1" rot="21598800">
                <a:off x="9272160" y="5797800"/>
                <a:ext cx="182880" cy="182880"/>
              </a:xfrm>
              <a:prstGeom prst="ellipse">
                <a:avLst/>
              </a:prstGeom>
              <a:blipFill rotWithShape="0">
                <a:blip r:embed="rId11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"/>
              <p:cNvSpPr/>
              <p:nvPr/>
            </p:nvSpPr>
            <p:spPr>
              <a:xfrm flipV="1" rot="21598800">
                <a:off x="8906040" y="5797440"/>
                <a:ext cx="182880" cy="182880"/>
              </a:xfrm>
              <a:prstGeom prst="ellipse">
                <a:avLst/>
              </a:prstGeom>
              <a:blipFill rotWithShape="0">
                <a:blip r:embed="rId12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" name=""/>
              <p:cNvSpPr/>
              <p:nvPr/>
            </p:nvSpPr>
            <p:spPr>
              <a:xfrm flipV="1" rot="21598800">
                <a:off x="8540280" y="5797440"/>
                <a:ext cx="182880" cy="182880"/>
              </a:xfrm>
              <a:prstGeom prst="ellipse">
                <a:avLst/>
              </a:prstGeom>
              <a:blipFill rotWithShape="0">
                <a:blip r:embed="rId13"/>
                <a:srcRect/>
                <a:tile/>
              </a:blipFill>
              <a:ln w="0">
                <a:noFill/>
              </a:ln>
              <a:effectLst>
                <a:outerShdw dist="103350" dir="2700000" blurRad="0" rotWithShape="0">
                  <a:srgbClr val="808080">
                    <a:alpha val="6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4" name=""/>
          <p:cNvSpPr/>
          <p:nvPr/>
        </p:nvSpPr>
        <p:spPr>
          <a:xfrm>
            <a:off x="1499760" y="1774080"/>
            <a:ext cx="2926080" cy="2926080"/>
          </a:xfrm>
          <a:prstGeom prst="ellipse">
            <a:avLst/>
          </a:prstGeom>
          <a:solidFill>
            <a:srgbClr val="cccccc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>
            <a:off x="1225080" y="1134360"/>
            <a:ext cx="1189080" cy="1188360"/>
          </a:xfrm>
          <a:prstGeom prst="ellipse">
            <a:avLst/>
          </a:prstGeom>
          <a:solidFill>
            <a:srgbClr val="cccccc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>
            <a:off x="3420000" y="4242960"/>
            <a:ext cx="640080" cy="640080"/>
          </a:xfrm>
          <a:prstGeom prst="ellipse">
            <a:avLst/>
          </a:prstGeom>
          <a:solidFill>
            <a:srgbClr val="cccccc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14"/>
          <a:stretch/>
        </p:blipFill>
        <p:spPr>
          <a:xfrm>
            <a:off x="4349520" y="792360"/>
            <a:ext cx="5526000" cy="414540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 txBox="1"/>
          <p:nvPr/>
        </p:nvSpPr>
        <p:spPr>
          <a:xfrm>
            <a:off x="4846320" y="4846320"/>
            <a:ext cx="2133000" cy="43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ru-RU" sz="1000" spc="-1" strike="noStrike">
                <a:latin typeface="Lato"/>
                <a:ea typeface="Noto Sans CJK SC"/>
              </a:rPr>
              <a:t>Illustrations  by </a:t>
            </a:r>
            <a:r>
              <a:rPr b="0" lang="ru-RU" sz="1000" spc="-1" strike="noStrike">
                <a:latin typeface="Lato"/>
                <a:ea typeface="Noto Sans CJK SC"/>
                <a:hlinkClick r:id="rId15"/>
              </a:rPr>
              <a:t>Pixeltrue</a:t>
            </a:r>
            <a:r>
              <a:rPr b="0" lang="ru-RU" sz="1000" spc="-1" strike="noStrike">
                <a:latin typeface="Lato"/>
                <a:ea typeface="Noto Sans CJK SC"/>
              </a:rPr>
              <a:t> on </a:t>
            </a:r>
            <a:r>
              <a:rPr b="0" lang="ru-RU" sz="1000" spc="-1" strike="noStrike">
                <a:latin typeface="Lato"/>
                <a:hlinkClick r:id="rId16"/>
              </a:rPr>
              <a:t>icons8</a:t>
            </a:r>
            <a:endParaRPr b="0" lang="ru-RU" sz="1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Noto Sans"/>
              </a:rPr>
              <a:t>Для правки текста заглавия щёлкните мышью</a:t>
            </a:r>
            <a:endParaRPr b="0" lang="ru-RU" sz="4400" spc="-1" strike="noStrike">
              <a:latin typeface="Noto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grpSp>
        <p:nvGrpSpPr>
          <p:cNvPr id="117" name="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118" name="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0">
              <a:blip r:embed="rId2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0">
              <a:blip r:embed="rId3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0">
              <a:blip r:embed="rId4"/>
              <a:srcRect/>
              <a:tile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" name=""/>
          <p:cNvSpPr/>
          <p:nvPr/>
        </p:nvSpPr>
        <p:spPr>
          <a:xfrm flipH="1" flipV="1">
            <a:off x="1462680" y="-1554480"/>
            <a:ext cx="457200" cy="2560320"/>
          </a:xfrm>
          <a:prstGeom prst="rect">
            <a:avLst/>
          </a:prstGeom>
          <a:blipFill rotWithShape="0">
            <a:blip r:embed="rId5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"/>
          <p:cNvSpPr/>
          <p:nvPr/>
        </p:nvSpPr>
        <p:spPr>
          <a:xfrm flipH="1" flipV="1">
            <a:off x="639720" y="-365400"/>
            <a:ext cx="457200" cy="2560320"/>
          </a:xfrm>
          <a:prstGeom prst="rect">
            <a:avLst/>
          </a:prstGeom>
          <a:blipFill rotWithShape="0">
            <a:blip r:embed="rId6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 flipH="1" flipV="1">
            <a:off x="274320" y="548640"/>
            <a:ext cx="128016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 flipH="1" flipV="1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 flipH="1" flipV="1">
            <a:off x="274320" y="182880"/>
            <a:ext cx="914400" cy="9144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 flipH="1" flipV="1">
            <a:off x="2194560" y="-2103120"/>
            <a:ext cx="457200" cy="2560320"/>
          </a:xfrm>
          <a:prstGeom prst="rect">
            <a:avLst/>
          </a:prstGeom>
          <a:blipFill rotWithShape="0">
            <a:blip r:embed="rId7"/>
            <a:srcRect/>
            <a:tile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822960" y="2468880"/>
            <a:ext cx="1463040" cy="146304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st="103350" dir="2700000" blurRad="0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>
            <a:off x="4480560" y="1554480"/>
            <a:ext cx="1463040" cy="146304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st="103350" dir="2700000" blurRad="0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6583680" y="3108960"/>
            <a:ext cx="1463040" cy="146304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st="103350" dir="2700000" blurRad="0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1554480" y="4114800"/>
            <a:ext cx="914400" cy="657360"/>
          </a:xfrm>
          <a:custGeom>
            <a:avLst/>
            <a:gdLst/>
            <a:ahLst/>
            <a:rect l="0" t="0" r="r" b="b"/>
            <a:pathLst>
              <a:path fill="none" w="2540" h="1826">
                <a:moveTo>
                  <a:pt x="0" y="0"/>
                </a:moveTo>
                <a:cubicBezTo>
                  <a:pt x="508" y="2286"/>
                  <a:pt x="2540" y="1778"/>
                  <a:pt x="2540" y="1778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</a:ln>
        </p:spPr>
      </p:sp>
      <p:sp>
        <p:nvSpPr>
          <p:cNvPr id="173" name=""/>
          <p:cNvSpPr/>
          <p:nvPr/>
        </p:nvSpPr>
        <p:spPr>
          <a:xfrm>
            <a:off x="3657600" y="1188720"/>
            <a:ext cx="822960" cy="640080"/>
          </a:xfrm>
          <a:custGeom>
            <a:avLst/>
            <a:gdLst/>
            <a:ahLst/>
            <a:rect l="0" t="0" r="r" b="b"/>
            <a:pathLst>
              <a:path fill="none" w="2286" h="1778">
                <a:moveTo>
                  <a:pt x="2286" y="1778"/>
                </a:moveTo>
                <a:cubicBezTo>
                  <a:pt x="1016" y="1778"/>
                  <a:pt x="2033" y="0"/>
                  <a:pt x="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</a:ln>
        </p:spPr>
      </p:sp>
      <p:sp>
        <p:nvSpPr>
          <p:cNvPr id="174" name=""/>
          <p:cNvSpPr/>
          <p:nvPr/>
        </p:nvSpPr>
        <p:spPr>
          <a:xfrm>
            <a:off x="7955280" y="2011680"/>
            <a:ext cx="1464120" cy="1188720"/>
          </a:xfrm>
          <a:custGeom>
            <a:avLst/>
            <a:gdLst/>
            <a:ahLst/>
            <a:rect l="0" t="0" r="r" b="b"/>
            <a:pathLst>
              <a:path fill="none" w="4067" h="3302">
                <a:moveTo>
                  <a:pt x="3302" y="0"/>
                </a:moveTo>
                <a:cubicBezTo>
                  <a:pt x="4826" y="1016"/>
                  <a:pt x="3810" y="2286"/>
                  <a:pt x="2540" y="2286"/>
                </a:cubicBezTo>
                <a:cubicBezTo>
                  <a:pt x="1269" y="2286"/>
                  <a:pt x="253" y="2540"/>
                  <a:pt x="0" y="3302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</a:ln>
        </p:spPr>
      </p:sp>
      <p:sp>
        <p:nvSpPr>
          <p:cNvPr id="175" name=""/>
          <p:cNvSpPr/>
          <p:nvPr/>
        </p:nvSpPr>
        <p:spPr>
          <a:xfrm>
            <a:off x="2468880" y="822960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>
            <a:off x="3931920" y="466344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8412480" y="1280160"/>
            <a:ext cx="1097280" cy="1005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2103480" y="36583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"/>
          <p:cNvSpPr/>
          <p:nvPr/>
        </p:nvSpPr>
        <p:spPr>
          <a:xfrm>
            <a:off x="823320" y="-27324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"/>
          <p:cNvSpPr/>
          <p:nvPr/>
        </p:nvSpPr>
        <p:spPr>
          <a:xfrm>
            <a:off x="7955640" y="310968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9601560" y="915120"/>
            <a:ext cx="164592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0" name=""/>
          <p:cNvGrpSpPr/>
          <p:nvPr/>
        </p:nvGrpSpPr>
        <p:grpSpPr>
          <a:xfrm>
            <a:off x="3918240" y="776520"/>
            <a:ext cx="2433600" cy="4339080"/>
            <a:chOff x="3918240" y="776520"/>
            <a:chExt cx="2433600" cy="4339080"/>
          </a:xfrm>
        </p:grpSpPr>
        <p:sp>
          <p:nvSpPr>
            <p:cNvPr id="221" name=""/>
            <p:cNvSpPr/>
            <p:nvPr/>
          </p:nvSpPr>
          <p:spPr>
            <a:xfrm flipH="1" flipV="1" rot="5330400">
              <a:off x="4853880" y="3378960"/>
              <a:ext cx="1371600" cy="146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922" y="0"/>
                  </a:moveTo>
                  <a:lnTo>
                    <a:pt x="21600" y="0"/>
                  </a:lnTo>
                  <a:lnTo>
                    <a:pt x="1067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"/>
            <p:cNvSpPr/>
            <p:nvPr/>
          </p:nvSpPr>
          <p:spPr>
            <a:xfrm flipH="1" flipV="1" rot="5330400">
              <a:off x="4023360" y="2340720"/>
              <a:ext cx="1371600" cy="146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922" y="0"/>
                  </a:moveTo>
                  <a:lnTo>
                    <a:pt x="21600" y="0"/>
                  </a:lnTo>
                  <a:lnTo>
                    <a:pt x="1067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"/>
            <p:cNvSpPr/>
            <p:nvPr/>
          </p:nvSpPr>
          <p:spPr>
            <a:xfrm flipH="1" flipV="1" rot="5330400">
              <a:off x="4920480" y="2076480"/>
              <a:ext cx="1371600" cy="146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922" y="0"/>
                  </a:moveTo>
                  <a:lnTo>
                    <a:pt x="21600" y="0"/>
                  </a:lnTo>
                  <a:lnTo>
                    <a:pt x="1067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"/>
            <p:cNvSpPr/>
            <p:nvPr/>
          </p:nvSpPr>
          <p:spPr>
            <a:xfrm flipH="1" flipV="1" rot="5330400">
              <a:off x="3977280" y="982800"/>
              <a:ext cx="1371600" cy="146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922" y="0"/>
                  </a:moveTo>
                  <a:lnTo>
                    <a:pt x="21600" y="0"/>
                  </a:lnTo>
                  <a:lnTo>
                    <a:pt x="1067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"/>
            <p:cNvSpPr/>
            <p:nvPr/>
          </p:nvSpPr>
          <p:spPr>
            <a:xfrm flipH="1" flipV="1" rot="5330400">
              <a:off x="4911480" y="744840"/>
              <a:ext cx="1371600" cy="146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922" y="0"/>
                  </a:moveTo>
                  <a:lnTo>
                    <a:pt x="21600" y="0"/>
                  </a:lnTo>
                  <a:lnTo>
                    <a:pt x="1067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43a4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"/>
            <p:cNvSpPr/>
            <p:nvPr/>
          </p:nvSpPr>
          <p:spPr>
            <a:xfrm flipH="1" flipV="1" rot="5330400">
              <a:off x="4032000" y="3683160"/>
              <a:ext cx="1371600" cy="146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922" y="0"/>
                  </a:moveTo>
                  <a:lnTo>
                    <a:pt x="21600" y="0"/>
                  </a:lnTo>
                  <a:lnTo>
                    <a:pt x="1067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6411960" y="130032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>
            <a:off x="5813280" y="385488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"/>
          <p:cNvSpPr/>
          <p:nvPr/>
        </p:nvSpPr>
        <p:spPr>
          <a:xfrm>
            <a:off x="7589520" y="2560320"/>
            <a:ext cx="2194560" cy="2194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3200400" y="73152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1424160" y="348912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700920" y="1900080"/>
            <a:ext cx="1402200" cy="1848960"/>
          </a:xfrm>
          <a:custGeom>
            <a:avLst/>
            <a:gdLst/>
            <a:ahLst/>
            <a:rect l="0" t="0" r="r" b="b"/>
            <a:pathLst>
              <a:path fill="none" w="3895" h="5136">
                <a:moveTo>
                  <a:pt x="339" y="0"/>
                </a:moveTo>
                <a:cubicBezTo>
                  <a:pt x="-931" y="2540"/>
                  <a:pt x="1609" y="5588"/>
                  <a:pt x="3895" y="508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len="med" type="triangle" w="med"/>
            <a:tailEnd len="med" type="triangle" w="med"/>
          </a:ln>
        </p:spPr>
      </p:sp>
      <p:sp>
        <p:nvSpPr>
          <p:cNvPr id="271" name=""/>
          <p:cNvSpPr/>
          <p:nvPr/>
        </p:nvSpPr>
        <p:spPr>
          <a:xfrm>
            <a:off x="3931920" y="2011680"/>
            <a:ext cx="975960" cy="1371600"/>
          </a:xfrm>
          <a:custGeom>
            <a:avLst/>
            <a:gdLst/>
            <a:ahLst/>
            <a:rect l="0" t="0" r="r" b="b"/>
            <a:pathLst>
              <a:path fill="none" w="2711" h="3810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len="med" type="triangle" w="med"/>
            <a:tailEnd len="med" type="triangle" w="med"/>
          </a:ln>
        </p:spPr>
      </p:sp>
      <p:sp>
        <p:nvSpPr>
          <p:cNvPr id="272" name=""/>
          <p:cNvSpPr/>
          <p:nvPr/>
        </p:nvSpPr>
        <p:spPr>
          <a:xfrm>
            <a:off x="7724880" y="2103120"/>
            <a:ext cx="779040" cy="1463040"/>
          </a:xfrm>
          <a:custGeom>
            <a:avLst/>
            <a:gdLst/>
            <a:ahLst/>
            <a:rect l="0" t="0" r="r" b="b"/>
            <a:pathLst>
              <a:path fill="none" w="2164" h="4064">
                <a:moveTo>
                  <a:pt x="132" y="4064"/>
                </a:moveTo>
                <a:cubicBezTo>
                  <a:pt x="-630" y="3301"/>
                  <a:pt x="2164" y="3555"/>
                  <a:pt x="2164" y="2794"/>
                </a:cubicBezTo>
                <a:cubicBezTo>
                  <a:pt x="2164" y="2032"/>
                  <a:pt x="-630" y="1778"/>
                  <a:pt x="132" y="2540"/>
                </a:cubicBezTo>
                <a:cubicBezTo>
                  <a:pt x="894" y="3302"/>
                  <a:pt x="1910" y="508"/>
                  <a:pt x="894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len="med" type="triangle" w="med"/>
            <a:tailEnd len="med" type="triangle" w="med"/>
          </a:ln>
        </p:spPr>
      </p:sp>
      <p:sp>
        <p:nvSpPr>
          <p:cNvPr id="273" name=""/>
          <p:cNvSpPr/>
          <p:nvPr/>
        </p:nvSpPr>
        <p:spPr>
          <a:xfrm>
            <a:off x="1424160" y="475488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>
            <a:off x="2887200" y="1300320"/>
            <a:ext cx="861840" cy="1828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grpSp>
        <p:nvGrpSpPr>
          <p:cNvPr id="313" name=""/>
          <p:cNvGrpSpPr/>
          <p:nvPr/>
        </p:nvGrpSpPr>
        <p:grpSpPr>
          <a:xfrm>
            <a:off x="3570480" y="1225440"/>
            <a:ext cx="5120640" cy="2926080"/>
            <a:chOff x="3570480" y="1225440"/>
            <a:chExt cx="5120640" cy="2926080"/>
          </a:xfrm>
        </p:grpSpPr>
        <p:sp>
          <p:nvSpPr>
            <p:cNvPr id="314" name=""/>
            <p:cNvSpPr/>
            <p:nvPr/>
          </p:nvSpPr>
          <p:spPr>
            <a:xfrm>
              <a:off x="3570480" y="1528200"/>
              <a:ext cx="4927320" cy="262332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"/>
            <p:cNvSpPr/>
            <p:nvPr/>
          </p:nvSpPr>
          <p:spPr>
            <a:xfrm>
              <a:off x="3763800" y="1225440"/>
              <a:ext cx="4927320" cy="2623320"/>
            </a:xfrm>
            <a:prstGeom prst="rect">
              <a:avLst/>
            </a:prstGeom>
            <a:noFill/>
            <a:ln w="18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6" name=""/>
          <p:cNvGrpSpPr/>
          <p:nvPr/>
        </p:nvGrpSpPr>
        <p:grpSpPr>
          <a:xfrm>
            <a:off x="-2094120" y="-402480"/>
            <a:ext cx="4946760" cy="8521920"/>
            <a:chOff x="-2094120" y="-402480"/>
            <a:chExt cx="4946760" cy="8521920"/>
          </a:xfrm>
        </p:grpSpPr>
        <p:sp>
          <p:nvSpPr>
            <p:cNvPr id="317" name=""/>
            <p:cNvSpPr/>
            <p:nvPr/>
          </p:nvSpPr>
          <p:spPr>
            <a:xfrm>
              <a:off x="-893160" y="448668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"/>
            <p:cNvSpPr/>
            <p:nvPr/>
          </p:nvSpPr>
          <p:spPr>
            <a:xfrm rot="5358000">
              <a:off x="-897480" y="515340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"/>
            <p:cNvSpPr/>
            <p:nvPr/>
          </p:nvSpPr>
          <p:spPr>
            <a:xfrm>
              <a:off x="-228960" y="516168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8f9f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"/>
            <p:cNvSpPr/>
            <p:nvPr/>
          </p:nvSpPr>
          <p:spPr>
            <a:xfrm rot="5358000">
              <a:off x="-219960" y="4488840"/>
              <a:ext cx="106848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"/>
            <p:cNvSpPr/>
            <p:nvPr/>
          </p:nvSpPr>
          <p:spPr>
            <a:xfrm>
              <a:off x="-228960" y="382608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2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"/>
            <p:cNvSpPr/>
            <p:nvPr/>
          </p:nvSpPr>
          <p:spPr>
            <a:xfrm rot="5358000">
              <a:off x="-1586160" y="449460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3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"/>
            <p:cNvSpPr/>
            <p:nvPr/>
          </p:nvSpPr>
          <p:spPr>
            <a:xfrm rot="5358000">
              <a:off x="-2238480" y="517068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"/>
            <p:cNvSpPr/>
            <p:nvPr/>
          </p:nvSpPr>
          <p:spPr>
            <a:xfrm rot="5358000">
              <a:off x="-897120" y="382140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"/>
            <p:cNvSpPr/>
            <p:nvPr/>
          </p:nvSpPr>
          <p:spPr>
            <a:xfrm rot="5358000">
              <a:off x="-222120" y="315468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"/>
            <p:cNvSpPr/>
            <p:nvPr/>
          </p:nvSpPr>
          <p:spPr>
            <a:xfrm>
              <a:off x="455040" y="447768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"/>
            <p:cNvSpPr/>
            <p:nvPr/>
          </p:nvSpPr>
          <p:spPr>
            <a:xfrm rot="5358000">
              <a:off x="470520" y="382140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"/>
            <p:cNvSpPr/>
            <p:nvPr/>
          </p:nvSpPr>
          <p:spPr>
            <a:xfrm>
              <a:off x="1158840" y="517068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"/>
            <p:cNvSpPr/>
            <p:nvPr/>
          </p:nvSpPr>
          <p:spPr>
            <a:xfrm>
              <a:off x="-1561680" y="516276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"/>
            <p:cNvSpPr/>
            <p:nvPr/>
          </p:nvSpPr>
          <p:spPr>
            <a:xfrm rot="5358000">
              <a:off x="461520" y="517068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"/>
            <p:cNvSpPr/>
            <p:nvPr/>
          </p:nvSpPr>
          <p:spPr>
            <a:xfrm flipH="1" rot="16242000">
              <a:off x="-232200" y="179388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212529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"/>
            <p:cNvSpPr/>
            <p:nvPr/>
          </p:nvSpPr>
          <p:spPr>
            <a:xfrm flipH="1" rot="16242000">
              <a:off x="419760" y="246996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"/>
            <p:cNvSpPr/>
            <p:nvPr/>
          </p:nvSpPr>
          <p:spPr>
            <a:xfrm flipH="1">
              <a:off x="-246600" y="246204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"/>
            <p:cNvSpPr/>
            <p:nvPr/>
          </p:nvSpPr>
          <p:spPr>
            <a:xfrm>
              <a:off x="1107720" y="113508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"/>
            <p:cNvSpPr/>
            <p:nvPr/>
          </p:nvSpPr>
          <p:spPr>
            <a:xfrm rot="5358000">
              <a:off x="1103040" y="180180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"/>
            <p:cNvSpPr/>
            <p:nvPr/>
          </p:nvSpPr>
          <p:spPr>
            <a:xfrm rot="5358000">
              <a:off x="414360" y="114300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4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"/>
            <p:cNvSpPr/>
            <p:nvPr/>
          </p:nvSpPr>
          <p:spPr>
            <a:xfrm>
              <a:off x="439200" y="181116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"/>
            <p:cNvSpPr/>
            <p:nvPr/>
          </p:nvSpPr>
          <p:spPr>
            <a:xfrm>
              <a:off x="423720" y="45108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"/>
            <p:cNvSpPr/>
            <p:nvPr/>
          </p:nvSpPr>
          <p:spPr>
            <a:xfrm rot="5358000">
              <a:off x="-246600" y="43884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"/>
            <p:cNvSpPr/>
            <p:nvPr/>
          </p:nvSpPr>
          <p:spPr>
            <a:xfrm rot="5358000">
              <a:off x="434880" y="-24624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"/>
            <p:cNvSpPr/>
            <p:nvPr/>
          </p:nvSpPr>
          <p:spPr>
            <a:xfrm>
              <a:off x="1779480" y="179460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"/>
            <p:cNvSpPr/>
            <p:nvPr/>
          </p:nvSpPr>
          <p:spPr>
            <a:xfrm>
              <a:off x="1106280" y="-25704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5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"/>
            <p:cNvSpPr/>
            <p:nvPr/>
          </p:nvSpPr>
          <p:spPr>
            <a:xfrm>
              <a:off x="-908280" y="179064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6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"/>
            <p:cNvSpPr/>
            <p:nvPr/>
          </p:nvSpPr>
          <p:spPr>
            <a:xfrm rot="5358000">
              <a:off x="-245880" y="582516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"/>
            <p:cNvSpPr/>
            <p:nvPr/>
          </p:nvSpPr>
          <p:spPr>
            <a:xfrm>
              <a:off x="427320" y="585396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7"/>
              <a:srcRect/>
              <a:tile/>
            </a:blip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"/>
            <p:cNvSpPr/>
            <p:nvPr/>
          </p:nvSpPr>
          <p:spPr>
            <a:xfrm>
              <a:off x="-236880" y="649404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"/>
            <p:cNvSpPr/>
            <p:nvPr/>
          </p:nvSpPr>
          <p:spPr>
            <a:xfrm rot="5358000">
              <a:off x="-929880" y="650196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"/>
            <p:cNvSpPr/>
            <p:nvPr/>
          </p:nvSpPr>
          <p:spPr>
            <a:xfrm rot="5358000">
              <a:off x="-246600" y="7197120"/>
              <a:ext cx="106848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"/>
            <p:cNvSpPr/>
            <p:nvPr/>
          </p:nvSpPr>
          <p:spPr>
            <a:xfrm rot="5358000">
              <a:off x="426600" y="6518520"/>
              <a:ext cx="1068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"/>
            <p:cNvSpPr/>
            <p:nvPr/>
          </p:nvSpPr>
          <p:spPr>
            <a:xfrm>
              <a:off x="1103400" y="6530040"/>
              <a:ext cx="107316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dist="103350" dir="2700000" blurRad="0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1" name=""/>
          <p:cNvSpPr txBox="1"/>
          <p:nvPr/>
        </p:nvSpPr>
        <p:spPr>
          <a:xfrm>
            <a:off x="3844800" y="1408320"/>
            <a:ext cx="1097280" cy="122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000" spc="-1" strike="noStrike">
                <a:latin typeface="Arial"/>
              </a:rPr>
              <a:t>“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352" name=""/>
          <p:cNvSpPr txBox="1"/>
          <p:nvPr/>
        </p:nvSpPr>
        <p:spPr>
          <a:xfrm>
            <a:off x="7868160" y="3039840"/>
            <a:ext cx="1097280" cy="111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7200" spc="-1" strike="noStrike">
                <a:latin typeface="Arial"/>
              </a:rPr>
              <a:t>”</a:t>
            </a:r>
            <a:endParaRPr b="0" lang="ru-RU" sz="72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8538120" y="3877200"/>
            <a:ext cx="975960" cy="1371600"/>
          </a:xfrm>
          <a:custGeom>
            <a:avLst/>
            <a:gdLst/>
            <a:ahLst/>
            <a:rect l="0" t="0" r="r" b="b"/>
            <a:pathLst>
              <a:path fill="none" w="2711" h="3810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ln w="36720">
            <a:solidFill>
              <a:srgbClr val="666666"/>
            </a:solidFill>
            <a:custDash>
              <a:ds d="600000" sp="300000"/>
            </a:custDash>
            <a:round/>
            <a:headEnd len="sm" type="oval" w="lg"/>
            <a:tailEnd len="sm" type="oval" w="lg"/>
          </a:ln>
        </p:spPr>
      </p:sp>
      <p:sp>
        <p:nvSpPr>
          <p:cNvPr id="354" name=""/>
          <p:cNvSpPr/>
          <p:nvPr/>
        </p:nvSpPr>
        <p:spPr>
          <a:xfrm>
            <a:off x="7372080" y="4974480"/>
            <a:ext cx="1684800" cy="16459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7868160" y="-329040"/>
            <a:ext cx="2011680" cy="201168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2982960" y="3757320"/>
            <a:ext cx="1044720" cy="30276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8266320" y="411552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7717680" y="-54828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7" name=""/>
          <p:cNvGrpSpPr/>
          <p:nvPr/>
        </p:nvGrpSpPr>
        <p:grpSpPr>
          <a:xfrm>
            <a:off x="-147600" y="-296280"/>
            <a:ext cx="915840" cy="1281240"/>
            <a:chOff x="-147600" y="-296280"/>
            <a:chExt cx="915840" cy="1281240"/>
          </a:xfrm>
        </p:grpSpPr>
        <p:sp>
          <p:nvSpPr>
            <p:cNvPr id="398" name=""/>
            <p:cNvSpPr/>
            <p:nvPr/>
          </p:nvSpPr>
          <p:spPr>
            <a:xfrm flipV="1" rot="5395800">
              <a:off x="219240" y="801000"/>
              <a:ext cx="182880" cy="182880"/>
            </a:xfrm>
            <a:prstGeom prst="ellipse">
              <a:avLst/>
            </a:prstGeom>
            <a:blipFill rotWithShape="0">
              <a:blip r:embed="rId2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"/>
            <p:cNvSpPr/>
            <p:nvPr/>
          </p:nvSpPr>
          <p:spPr>
            <a:xfrm flipV="1" rot="5395800">
              <a:off x="218880" y="435240"/>
              <a:ext cx="182880" cy="182880"/>
            </a:xfrm>
            <a:prstGeom prst="ellipse">
              <a:avLst/>
            </a:prstGeom>
            <a:blipFill rotWithShape="0">
              <a:blip r:embed="rId3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"/>
            <p:cNvSpPr/>
            <p:nvPr/>
          </p:nvSpPr>
          <p:spPr>
            <a:xfrm flipV="1" rot="5395800">
              <a:off x="218520" y="69840"/>
              <a:ext cx="182880" cy="182880"/>
            </a:xfrm>
            <a:prstGeom prst="ellipse">
              <a:avLst/>
            </a:prstGeom>
            <a:blipFill rotWithShape="0">
              <a:blip r:embed="rId4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"/>
            <p:cNvSpPr/>
            <p:nvPr/>
          </p:nvSpPr>
          <p:spPr>
            <a:xfrm flipV="1" rot="5395800">
              <a:off x="217800" y="-295920"/>
              <a:ext cx="182880" cy="182880"/>
            </a:xfrm>
            <a:prstGeom prst="ellipse">
              <a:avLst/>
            </a:prstGeom>
            <a:blipFill rotWithShape="0">
              <a:blip r:embed="rId5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"/>
            <p:cNvSpPr/>
            <p:nvPr/>
          </p:nvSpPr>
          <p:spPr>
            <a:xfrm flipV="1" rot="5395800">
              <a:off x="583920" y="-296280"/>
              <a:ext cx="182880" cy="182880"/>
            </a:xfrm>
            <a:prstGeom prst="ellipse">
              <a:avLst/>
            </a:prstGeom>
            <a:blipFill rotWithShape="0">
              <a:blip r:embed="rId6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"/>
            <p:cNvSpPr/>
            <p:nvPr/>
          </p:nvSpPr>
          <p:spPr>
            <a:xfrm flipV="1" rot="5395800">
              <a:off x="584280" y="69120"/>
              <a:ext cx="182880" cy="182880"/>
            </a:xfrm>
            <a:prstGeom prst="ellipse">
              <a:avLst/>
            </a:prstGeom>
            <a:blipFill rotWithShape="0">
              <a:blip r:embed="rId7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"/>
            <p:cNvSpPr/>
            <p:nvPr/>
          </p:nvSpPr>
          <p:spPr>
            <a:xfrm flipV="1" rot="5395800">
              <a:off x="584280" y="434880"/>
              <a:ext cx="182880" cy="182880"/>
            </a:xfrm>
            <a:prstGeom prst="ellipse">
              <a:avLst/>
            </a:prstGeom>
            <a:blipFill rotWithShape="0">
              <a:blip r:embed="rId8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"/>
            <p:cNvSpPr/>
            <p:nvPr/>
          </p:nvSpPr>
          <p:spPr>
            <a:xfrm flipV="1" rot="5395800">
              <a:off x="585000" y="801000"/>
              <a:ext cx="182880" cy="182880"/>
            </a:xfrm>
            <a:prstGeom prst="ellipse">
              <a:avLst/>
            </a:prstGeom>
            <a:blipFill rotWithShape="0">
              <a:blip r:embed="rId9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"/>
            <p:cNvSpPr/>
            <p:nvPr/>
          </p:nvSpPr>
          <p:spPr>
            <a:xfrm flipV="1" rot="5395800">
              <a:off x="-146160" y="801360"/>
              <a:ext cx="182880" cy="182880"/>
            </a:xfrm>
            <a:prstGeom prst="ellipse">
              <a:avLst/>
            </a:prstGeom>
            <a:blipFill rotWithShape="0">
              <a:blip r:embed="rId10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"/>
            <p:cNvSpPr/>
            <p:nvPr/>
          </p:nvSpPr>
          <p:spPr>
            <a:xfrm flipV="1" rot="5395800">
              <a:off x="-146880" y="435960"/>
              <a:ext cx="182880" cy="182880"/>
            </a:xfrm>
            <a:prstGeom prst="ellipse">
              <a:avLst/>
            </a:prstGeom>
            <a:blipFill rotWithShape="0">
              <a:blip r:embed="rId11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"/>
            <p:cNvSpPr/>
            <p:nvPr/>
          </p:nvSpPr>
          <p:spPr>
            <a:xfrm flipV="1" rot="5395800">
              <a:off x="-146880" y="69840"/>
              <a:ext cx="182880" cy="182880"/>
            </a:xfrm>
            <a:prstGeom prst="ellipse">
              <a:avLst/>
            </a:prstGeom>
            <a:blipFill rotWithShape="0">
              <a:blip r:embed="rId12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"/>
            <p:cNvSpPr/>
            <p:nvPr/>
          </p:nvSpPr>
          <p:spPr>
            <a:xfrm flipV="1" rot="5395800">
              <a:off x="-147240" y="-295560"/>
              <a:ext cx="182880" cy="182880"/>
            </a:xfrm>
            <a:prstGeom prst="ellipse">
              <a:avLst/>
            </a:prstGeom>
            <a:blipFill rotWithShape="0">
              <a:blip r:embed="rId13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0" name=""/>
          <p:cNvGrpSpPr/>
          <p:nvPr/>
        </p:nvGrpSpPr>
        <p:grpSpPr>
          <a:xfrm>
            <a:off x="9545040" y="4645800"/>
            <a:ext cx="915840" cy="1281240"/>
            <a:chOff x="9545040" y="4645800"/>
            <a:chExt cx="915840" cy="1281240"/>
          </a:xfrm>
        </p:grpSpPr>
        <p:sp>
          <p:nvSpPr>
            <p:cNvPr id="411" name=""/>
            <p:cNvSpPr/>
            <p:nvPr/>
          </p:nvSpPr>
          <p:spPr>
            <a:xfrm flipV="1" rot="5395800">
              <a:off x="9911880" y="5743080"/>
              <a:ext cx="182880" cy="182880"/>
            </a:xfrm>
            <a:prstGeom prst="ellipse">
              <a:avLst/>
            </a:prstGeom>
            <a:blipFill rotWithShape="0">
              <a:blip r:embed="rId14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"/>
            <p:cNvSpPr/>
            <p:nvPr/>
          </p:nvSpPr>
          <p:spPr>
            <a:xfrm flipV="1" rot="5395800">
              <a:off x="9911520" y="5377320"/>
              <a:ext cx="182880" cy="182880"/>
            </a:xfrm>
            <a:prstGeom prst="ellipse">
              <a:avLst/>
            </a:prstGeom>
            <a:blipFill rotWithShape="0">
              <a:blip r:embed="rId15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"/>
            <p:cNvSpPr/>
            <p:nvPr/>
          </p:nvSpPr>
          <p:spPr>
            <a:xfrm flipV="1" rot="5395800">
              <a:off x="9911160" y="5011920"/>
              <a:ext cx="182880" cy="182880"/>
            </a:xfrm>
            <a:prstGeom prst="ellipse">
              <a:avLst/>
            </a:prstGeom>
            <a:blipFill rotWithShape="0">
              <a:blip r:embed="rId16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"/>
            <p:cNvSpPr/>
            <p:nvPr/>
          </p:nvSpPr>
          <p:spPr>
            <a:xfrm flipV="1" rot="5395800">
              <a:off x="9910440" y="4645800"/>
              <a:ext cx="182880" cy="182880"/>
            </a:xfrm>
            <a:prstGeom prst="ellipse">
              <a:avLst/>
            </a:prstGeom>
            <a:blipFill rotWithShape="0">
              <a:blip r:embed="rId17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"/>
            <p:cNvSpPr/>
            <p:nvPr/>
          </p:nvSpPr>
          <p:spPr>
            <a:xfrm flipV="1" rot="5395800">
              <a:off x="10276560" y="4645440"/>
              <a:ext cx="182880" cy="182880"/>
            </a:xfrm>
            <a:prstGeom prst="ellipse">
              <a:avLst/>
            </a:prstGeom>
            <a:blipFill rotWithShape="0">
              <a:blip r:embed="rId18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"/>
            <p:cNvSpPr/>
            <p:nvPr/>
          </p:nvSpPr>
          <p:spPr>
            <a:xfrm flipV="1" rot="5395800">
              <a:off x="10276920" y="5011200"/>
              <a:ext cx="182880" cy="182880"/>
            </a:xfrm>
            <a:prstGeom prst="ellipse">
              <a:avLst/>
            </a:prstGeom>
            <a:blipFill rotWithShape="0">
              <a:blip r:embed="rId19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"/>
            <p:cNvSpPr/>
            <p:nvPr/>
          </p:nvSpPr>
          <p:spPr>
            <a:xfrm flipV="1" rot="5395800">
              <a:off x="10276920" y="5376960"/>
              <a:ext cx="182880" cy="182880"/>
            </a:xfrm>
            <a:prstGeom prst="ellipse">
              <a:avLst/>
            </a:prstGeom>
            <a:blipFill rotWithShape="0">
              <a:blip r:embed="rId20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"/>
            <p:cNvSpPr/>
            <p:nvPr/>
          </p:nvSpPr>
          <p:spPr>
            <a:xfrm flipV="1" rot="5395800">
              <a:off x="10277640" y="5743080"/>
              <a:ext cx="182880" cy="182880"/>
            </a:xfrm>
            <a:prstGeom prst="ellipse">
              <a:avLst/>
            </a:prstGeom>
            <a:blipFill rotWithShape="0">
              <a:blip r:embed="rId21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"/>
            <p:cNvSpPr/>
            <p:nvPr/>
          </p:nvSpPr>
          <p:spPr>
            <a:xfrm flipV="1" rot="5395800">
              <a:off x="9546120" y="5743440"/>
              <a:ext cx="182880" cy="182880"/>
            </a:xfrm>
            <a:prstGeom prst="ellipse">
              <a:avLst/>
            </a:prstGeom>
            <a:blipFill rotWithShape="0">
              <a:blip r:embed="rId22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"/>
            <p:cNvSpPr/>
            <p:nvPr/>
          </p:nvSpPr>
          <p:spPr>
            <a:xfrm flipV="1" rot="5395800">
              <a:off x="9545400" y="5378040"/>
              <a:ext cx="182880" cy="182880"/>
            </a:xfrm>
            <a:prstGeom prst="ellipse">
              <a:avLst/>
            </a:prstGeom>
            <a:blipFill rotWithShape="0">
              <a:blip r:embed="rId23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"/>
            <p:cNvSpPr/>
            <p:nvPr/>
          </p:nvSpPr>
          <p:spPr>
            <a:xfrm flipV="1" rot="5395800">
              <a:off x="9545400" y="5011920"/>
              <a:ext cx="182880" cy="182880"/>
            </a:xfrm>
            <a:prstGeom prst="ellipse">
              <a:avLst/>
            </a:prstGeom>
            <a:blipFill rotWithShape="0">
              <a:blip r:embed="rId24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"/>
            <p:cNvSpPr/>
            <p:nvPr/>
          </p:nvSpPr>
          <p:spPr>
            <a:xfrm flipV="1" rot="5395800">
              <a:off x="9545040" y="4646160"/>
              <a:ext cx="182880" cy="182880"/>
            </a:xfrm>
            <a:prstGeom prst="ellipse">
              <a:avLst/>
            </a:prstGeom>
            <a:blipFill rotWithShape="0">
              <a:blip r:embed="rId25"/>
              <a:srcRect/>
              <a:tile/>
            </a:blipFill>
            <a:ln w="0">
              <a:noFill/>
            </a:ln>
            <a:effectLst>
              <a:outerShdw dist="103350" dir="2700000" blurRad="0" rotWithShape="0">
                <a:srgbClr val="808080">
                  <a:alpha val="6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3" name=""/>
          <p:cNvSpPr/>
          <p:nvPr/>
        </p:nvSpPr>
        <p:spPr>
          <a:xfrm>
            <a:off x="-146160" y="3109320"/>
            <a:ext cx="1920240" cy="19202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  <p:sldLayoutId id="2147483748" r:id="rId34"/>
    <p:sldLayoutId id="2147483749" r:id="rId35"/>
    <p:sldLayoutId id="2147483750" r:id="rId36"/>
    <p:sldLayoutId id="2147483751" r:id="rId3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 rot="18876000">
            <a:off x="8646120" y="-405720"/>
            <a:ext cx="2895480" cy="289548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 rot="18876000">
            <a:off x="8666280" y="3983040"/>
            <a:ext cx="2895480" cy="289548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 rot="18964800">
            <a:off x="994320" y="591588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 rot="18964800">
            <a:off x="-1296720" y="551376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 rot="18964800">
            <a:off x="3682080" y="339480"/>
            <a:ext cx="3457800" cy="9223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 rot="18964800">
            <a:off x="1446120" y="-758520"/>
            <a:ext cx="258876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 rot="18964800">
            <a:off x="-727200" y="3295080"/>
            <a:ext cx="2588760" cy="513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huggingface.co/stabilityai/stable-diffusion-2-1-base" TargetMode="External"/><Relationship Id="rId2" Type="http://schemas.openxmlformats.org/officeDocument/2006/relationships/hyperlink" Target="https://huggingface.co/stabilityai/stable-diffusion-2-inpainting" TargetMode="External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hyperlink" Target="https://arxiv.org/pdf/2205.13775" TargetMode="External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jpeg"/><Relationship Id="rId6" Type="http://schemas.openxmlformats.org/officeDocument/2006/relationships/image" Target="../media/image63.jpeg"/><Relationship Id="rId7" Type="http://schemas.openxmlformats.org/officeDocument/2006/relationships/image" Target="../media/image64.jpeg"/><Relationship Id="rId8" Type="http://schemas.openxmlformats.org/officeDocument/2006/relationships/image" Target="../media/image65.png"/><Relationship Id="rId9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bdd100k/bdd100k" TargetMode="External"/><Relationship Id="rId2" Type="http://schemas.openxmlformats.org/officeDocument/2006/relationships/hyperlink" Target="https://arxiv.org/abs/1805.04687" TargetMode="Externa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hyperlink" Target="https://cocodataset.org/" TargetMode="External"/><Relationship Id="rId6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hyperlink" Target="https://huggingface.co/facebook/maskformer-swin-large-coco" TargetMode="External"/><Relationship Id="rId3" Type="http://schemas.openxmlformats.org/officeDocument/2006/relationships/hyperlink" Target="https://huggingface.co/Intel/dpt-large" TargetMode="External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"/>
          <p:cNvSpPr txBox="1"/>
          <p:nvPr/>
        </p:nvSpPr>
        <p:spPr>
          <a:xfrm>
            <a:off x="1746000" y="3299760"/>
            <a:ext cx="5274000" cy="237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buNone/>
            </a:pPr>
            <a:r>
              <a:rPr b="1" lang="ru-RU" sz="2800" spc="-1" strike="noStrike">
                <a:latin typeface="Noto Sans"/>
              </a:rPr>
              <a:t>Аугментация дорожных сцен с помощью добавления редких объектов</a:t>
            </a:r>
            <a:endParaRPr b="0" lang="ru-RU" sz="2800" spc="-1" strike="noStrike">
              <a:latin typeface="Arial"/>
            </a:endParaRPr>
          </a:p>
          <a:p>
            <a:pPr algn="r"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558" name=""/>
          <p:cNvSpPr txBox="1"/>
          <p:nvPr/>
        </p:nvSpPr>
        <p:spPr>
          <a:xfrm>
            <a:off x="7315200" y="4629240"/>
            <a:ext cx="2377440" cy="53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300" spc="-1" strike="noStrike">
                <a:latin typeface="Noto Sans"/>
              </a:rPr>
              <a:t>Низамова Ирина Александровна</a:t>
            </a:r>
            <a:endParaRPr b="0" lang="ru-RU" sz="1300" spc="-1" strike="noStrike"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182880" y="5198400"/>
            <a:ext cx="1371600" cy="300960"/>
          </a:xfrm>
          <a:prstGeom prst="rect">
            <a:avLst/>
          </a:prstGeom>
          <a:ln w="0">
            <a:noFill/>
          </a:ln>
        </p:spPr>
      </p:pic>
      <p:sp>
        <p:nvSpPr>
          <p:cNvPr id="560" name=""/>
          <p:cNvSpPr/>
          <p:nvPr/>
        </p:nvSpPr>
        <p:spPr>
          <a:xfrm>
            <a:off x="7132320" y="4375440"/>
            <a:ext cx="0" cy="1005840"/>
          </a:xfrm>
          <a:prstGeom prst="line">
            <a:avLst/>
          </a:prstGeom>
          <a:ln w="547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"/>
          <p:cNvSpPr txBox="1"/>
          <p:nvPr/>
        </p:nvSpPr>
        <p:spPr>
          <a:xfrm>
            <a:off x="1179360" y="828000"/>
            <a:ext cx="419328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ObjectInserter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31" name=""/>
          <p:cNvSpPr txBox="1"/>
          <p:nvPr/>
        </p:nvSpPr>
        <p:spPr>
          <a:xfrm>
            <a:off x="1396800" y="1578240"/>
            <a:ext cx="5443200" cy="71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latin typeface="Noto Sans"/>
              </a:rPr>
              <a:t>Вставка объектов, </a:t>
            </a:r>
            <a:endParaRPr b="0" lang="ru-RU" sz="1800" spc="-1" strike="noStrike">
              <a:latin typeface="Arial"/>
            </a:endParaRPr>
          </a:p>
          <a:p>
            <a:r>
              <a:rPr b="1" lang="ru-RU" sz="1800" spc="-1" strike="noStrike">
                <a:latin typeface="Noto Sans"/>
              </a:rPr>
              <a:t>первичная коррекция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32" name="" descr=""/>
          <p:cNvPicPr/>
          <p:nvPr/>
        </p:nvPicPr>
        <p:blipFill>
          <a:blip r:embed="rId1"/>
          <a:stretch/>
        </p:blipFill>
        <p:spPr>
          <a:xfrm>
            <a:off x="860760" y="2340000"/>
            <a:ext cx="3999240" cy="2249280"/>
          </a:xfrm>
          <a:prstGeom prst="rect">
            <a:avLst/>
          </a:prstGeom>
          <a:ln w="0">
            <a:noFill/>
          </a:ln>
        </p:spPr>
      </p:pic>
      <p:pic>
        <p:nvPicPr>
          <p:cNvPr id="633" name="" descr=""/>
          <p:cNvPicPr/>
          <p:nvPr/>
        </p:nvPicPr>
        <p:blipFill>
          <a:blip r:embed="rId2"/>
          <a:srcRect l="23318" t="35554" r="53341" b="28871"/>
          <a:stretch/>
        </p:blipFill>
        <p:spPr>
          <a:xfrm>
            <a:off x="5220000" y="720360"/>
            <a:ext cx="2099520" cy="1799640"/>
          </a:xfrm>
          <a:prstGeom prst="rect">
            <a:avLst/>
          </a:prstGeom>
          <a:ln w="0">
            <a:noFill/>
          </a:ln>
        </p:spPr>
      </p:pic>
      <p:pic>
        <p:nvPicPr>
          <p:cNvPr id="634" name="" descr=""/>
          <p:cNvPicPr/>
          <p:nvPr/>
        </p:nvPicPr>
        <p:blipFill>
          <a:blip r:embed="rId3"/>
          <a:stretch/>
        </p:blipFill>
        <p:spPr>
          <a:xfrm>
            <a:off x="360000" y="3240000"/>
            <a:ext cx="1400760" cy="1039680"/>
          </a:xfrm>
          <a:prstGeom prst="rect">
            <a:avLst/>
          </a:prstGeom>
          <a:ln w="0">
            <a:solidFill>
              <a:srgbClr val="ffffff"/>
            </a:solidFill>
          </a:ln>
        </p:spPr>
      </p:pic>
      <p:pic>
        <p:nvPicPr>
          <p:cNvPr id="635" name="" descr=""/>
          <p:cNvPicPr/>
          <p:nvPr/>
        </p:nvPicPr>
        <p:blipFill>
          <a:blip r:embed="rId4"/>
          <a:srcRect l="25783" t="34357" r="54572" b="31753"/>
          <a:stretch/>
        </p:blipFill>
        <p:spPr>
          <a:xfrm>
            <a:off x="5220720" y="3119400"/>
            <a:ext cx="1979280" cy="1920600"/>
          </a:xfrm>
          <a:prstGeom prst="rect">
            <a:avLst/>
          </a:prstGeom>
          <a:ln w="0">
            <a:noFill/>
          </a:ln>
        </p:spPr>
      </p:pic>
      <p:pic>
        <p:nvPicPr>
          <p:cNvPr id="636" name="" descr=""/>
          <p:cNvPicPr/>
          <p:nvPr/>
        </p:nvPicPr>
        <p:blipFill>
          <a:blip r:embed="rId5"/>
          <a:srcRect l="25346" t="34373" r="53574" b="31753"/>
          <a:stretch/>
        </p:blipFill>
        <p:spPr>
          <a:xfrm>
            <a:off x="7596000" y="3060000"/>
            <a:ext cx="2124000" cy="1919880"/>
          </a:xfrm>
          <a:prstGeom prst="rect">
            <a:avLst/>
          </a:prstGeom>
          <a:ln w="0">
            <a:noFill/>
          </a:ln>
        </p:spPr>
      </p:pic>
      <p:sp>
        <p:nvSpPr>
          <p:cNvPr id="637" name=""/>
          <p:cNvSpPr txBox="1"/>
          <p:nvPr/>
        </p:nvSpPr>
        <p:spPr>
          <a:xfrm>
            <a:off x="5220000" y="2520000"/>
            <a:ext cx="21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Вставка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38" name="" descr=""/>
          <p:cNvPicPr/>
          <p:nvPr/>
        </p:nvPicPr>
        <p:blipFill>
          <a:blip r:embed="rId6"/>
          <a:srcRect l="24992" t="36793" r="55358" b="31753"/>
          <a:stretch/>
        </p:blipFill>
        <p:spPr>
          <a:xfrm>
            <a:off x="7560360" y="720000"/>
            <a:ext cx="1979640" cy="1782360"/>
          </a:xfrm>
          <a:prstGeom prst="rect">
            <a:avLst/>
          </a:prstGeom>
          <a:ln w="0">
            <a:noFill/>
          </a:ln>
        </p:spPr>
      </p:pic>
      <p:sp>
        <p:nvSpPr>
          <p:cNvPr id="639" name=""/>
          <p:cNvSpPr txBox="1"/>
          <p:nvPr/>
        </p:nvSpPr>
        <p:spPr>
          <a:xfrm>
            <a:off x="7560000" y="2520000"/>
            <a:ext cx="21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Коррекция цветов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640" name=""/>
          <p:cNvSpPr txBox="1"/>
          <p:nvPr/>
        </p:nvSpPr>
        <p:spPr>
          <a:xfrm>
            <a:off x="5220000" y="5040000"/>
            <a:ext cx="19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Сглаживание края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641" name=""/>
          <p:cNvSpPr txBox="1"/>
          <p:nvPr/>
        </p:nvSpPr>
        <p:spPr>
          <a:xfrm>
            <a:off x="7560000" y="5040000"/>
            <a:ext cx="21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Добавление тени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"/>
          <p:cNvSpPr txBox="1"/>
          <p:nvPr/>
        </p:nvSpPr>
        <p:spPr>
          <a:xfrm>
            <a:off x="1165680" y="828000"/>
            <a:ext cx="419328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43" name=""/>
          <p:cNvSpPr txBox="1"/>
          <p:nvPr/>
        </p:nvSpPr>
        <p:spPr>
          <a:xfrm>
            <a:off x="1218960" y="1548000"/>
            <a:ext cx="5443200" cy="40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latin typeface="Noto Sans"/>
              </a:rPr>
              <a:t>Финальное улучшение интеграции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644" name=""/>
          <p:cNvSpPr txBox="1"/>
          <p:nvPr/>
        </p:nvSpPr>
        <p:spPr>
          <a:xfrm>
            <a:off x="1440000" y="2160000"/>
            <a:ext cx="66600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Модели Stable Diffusion: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Enhancer: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  <a:hlinkClick r:id="rId1"/>
              </a:rPr>
              <a:t>https://huggingface.co/stabilityai/stable-diffusion-2-1-base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Inpainting: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  <a:hlinkClick r:id="rId2"/>
              </a:rPr>
              <a:t>https://huggingface.co/stabilityai/stable-diffusion-2-inpainting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"/>
          <p:cNvSpPr txBox="1"/>
          <p:nvPr/>
        </p:nvSpPr>
        <p:spPr>
          <a:xfrm>
            <a:off x="1140840" y="828000"/>
            <a:ext cx="418716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1"/>
          <a:stretch/>
        </p:blipFill>
        <p:spPr>
          <a:xfrm>
            <a:off x="520920" y="1710720"/>
            <a:ext cx="4318920" cy="2429280"/>
          </a:xfrm>
          <a:prstGeom prst="rect">
            <a:avLst/>
          </a:prstGeom>
          <a:ln w="0">
            <a:noFill/>
          </a:ln>
        </p:spPr>
      </p:pic>
      <p:pic>
        <p:nvPicPr>
          <p:cNvPr id="647" name="" descr=""/>
          <p:cNvPicPr/>
          <p:nvPr/>
        </p:nvPicPr>
        <p:blipFill>
          <a:blip r:embed="rId2"/>
          <a:stretch/>
        </p:blipFill>
        <p:spPr>
          <a:xfrm>
            <a:off x="5400000" y="1721160"/>
            <a:ext cx="4320000" cy="2430000"/>
          </a:xfrm>
          <a:prstGeom prst="rect">
            <a:avLst/>
          </a:prstGeom>
          <a:ln w="0">
            <a:noFill/>
          </a:ln>
        </p:spPr>
      </p:pic>
      <p:sp>
        <p:nvSpPr>
          <p:cNvPr id="648" name=""/>
          <p:cNvSpPr/>
          <p:nvPr/>
        </p:nvSpPr>
        <p:spPr>
          <a:xfrm>
            <a:off x="4680000" y="3060000"/>
            <a:ext cx="1080000" cy="0"/>
          </a:xfrm>
          <a:prstGeom prst="line">
            <a:avLst/>
          </a:prstGeom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"/>
          <p:cNvSpPr txBox="1"/>
          <p:nvPr/>
        </p:nvSpPr>
        <p:spPr>
          <a:xfrm>
            <a:off x="720000" y="4140000"/>
            <a:ext cx="25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Вставка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650" name=""/>
          <p:cNvSpPr txBox="1"/>
          <p:nvPr/>
        </p:nvSpPr>
        <p:spPr>
          <a:xfrm>
            <a:off x="5400000" y="4140000"/>
            <a:ext cx="21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Улучшение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"/>
          <p:cNvSpPr txBox="1"/>
          <p:nvPr/>
        </p:nvSpPr>
        <p:spPr>
          <a:xfrm>
            <a:off x="1140840" y="828000"/>
            <a:ext cx="418716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52" name=""/>
          <p:cNvSpPr txBox="1"/>
          <p:nvPr/>
        </p:nvSpPr>
        <p:spPr>
          <a:xfrm>
            <a:off x="1218960" y="1548000"/>
            <a:ext cx="5443200" cy="40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latin typeface="Noto Sans"/>
              </a:rPr>
              <a:t>Примеры удачного улучшения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1280160" y="1949760"/>
            <a:ext cx="3579840" cy="2043720"/>
          </a:xfrm>
          <a:prstGeom prst="rect">
            <a:avLst/>
          </a:prstGeom>
          <a:ln w="0">
            <a:noFill/>
          </a:ln>
        </p:spPr>
      </p:pic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5040000" y="1949760"/>
            <a:ext cx="3600000" cy="202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" descr=""/>
          <p:cNvPicPr/>
          <p:nvPr/>
        </p:nvPicPr>
        <p:blipFill>
          <a:blip r:embed="rId1"/>
          <a:stretch/>
        </p:blipFill>
        <p:spPr>
          <a:xfrm>
            <a:off x="720000" y="540000"/>
            <a:ext cx="4876560" cy="48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" descr=""/>
          <p:cNvPicPr/>
          <p:nvPr/>
        </p:nvPicPr>
        <p:blipFill>
          <a:blip r:embed="rId1"/>
          <a:stretch/>
        </p:blipFill>
        <p:spPr>
          <a:xfrm>
            <a:off x="540000" y="292680"/>
            <a:ext cx="6840000" cy="3847320"/>
          </a:xfrm>
          <a:prstGeom prst="rect">
            <a:avLst/>
          </a:prstGeom>
          <a:ln w="0">
            <a:noFill/>
          </a:ln>
        </p:spPr>
      </p:pic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4500000" y="2160000"/>
            <a:ext cx="5361480" cy="301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"/>
          <p:cNvSpPr txBox="1"/>
          <p:nvPr/>
        </p:nvSpPr>
        <p:spPr>
          <a:xfrm>
            <a:off x="1162440" y="828000"/>
            <a:ext cx="419328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59" name=""/>
          <p:cNvSpPr txBox="1"/>
          <p:nvPr/>
        </p:nvSpPr>
        <p:spPr>
          <a:xfrm>
            <a:off x="1218960" y="1548000"/>
            <a:ext cx="5443200" cy="40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latin typeface="Noto Sans"/>
              </a:rPr>
              <a:t>Конфигурация </a:t>
            </a:r>
            <a:endParaRPr b="0" lang="ru-RU" sz="1800" spc="-1" strike="noStrike">
              <a:latin typeface="Arial"/>
            </a:endParaRPr>
          </a:p>
        </p:txBody>
      </p:sp>
      <p:graphicFrame>
        <p:nvGraphicFramePr>
          <p:cNvPr id="660" name=""/>
          <p:cNvGraphicFramePr/>
          <p:nvPr/>
        </p:nvGraphicFramePr>
        <p:xfrm>
          <a:off x="1404000" y="1974240"/>
          <a:ext cx="6121080" cy="3363840"/>
        </p:xfrm>
        <a:graphic>
          <a:graphicData uri="http://schemas.openxmlformats.org/drawingml/2006/table">
            <a:tbl>
              <a:tblPr/>
              <a:tblGrid>
                <a:gridCol w="1383480"/>
                <a:gridCol w="1383480"/>
                <a:gridCol w="3354120"/>
              </a:tblGrid>
              <a:tr h="349920">
                <a:tc gridSpan="3"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ru-RU" sz="1800" spc="-1" strike="noStrike">
                          <a:latin typeface="Arial"/>
                        </a:rPr>
                        <a:t>4 режима enhancement: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1840">
                <a:tc>
                  <a:txBody>
                    <a:bodyPr lIns="90000" rIns="90000" tIns="46800" bIns="46800" anchor="t">
                      <a:noAutofit/>
                    </a:bodyPr>
                    <a:p>
                      <a:endParaRPr b="0" lang="ru-RU" sz="1800" spc="-1" strike="noStrike">
                        <a:latin typeface="Arial"/>
                      </a:endParaRPr>
                    </a:p>
                    <a:p>
                      <a:endParaRPr b="0" lang="ru-RU" sz="1800" spc="-1" strike="noStrike">
                        <a:latin typeface="Arial"/>
                      </a:endParaRPr>
                    </a:p>
                    <a:p>
                      <a:pPr algn="ctr"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Preset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Strength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ru-RU" sz="1800" spc="-1" strike="noStrike">
                          <a:latin typeface="Arial"/>
                        </a:rPr>
                        <a:t>Use Case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ru-RU" sz="1800" spc="-1" strike="noStrike">
                          <a:latin typeface="Arial"/>
                        </a:rPr>
                        <a:t>Default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800" spc="-1" strike="noStrike">
                          <a:latin typeface="Arial"/>
                        </a:rPr>
                        <a:t>0.3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800" spc="-1" strike="noStrike">
                          <a:latin typeface="Arial"/>
                        </a:rPr>
                        <a:t>Баланс качества и сохранения оригинала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ru-RU" sz="1800" spc="-1" strike="noStrike">
                          <a:latin typeface="Arial"/>
                        </a:rPr>
                        <a:t>Strong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800" spc="-1" strike="noStrike">
                          <a:latin typeface="Arial"/>
                        </a:rPr>
                        <a:t>0.5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800" spc="-1" strike="noStrike">
                          <a:latin typeface="Arial"/>
                        </a:rPr>
                        <a:t>Максимальное улучшение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ru-RU" sz="1800" spc="-1" strike="noStrike">
                          <a:latin typeface="Arial"/>
                        </a:rPr>
                        <a:t>Subtle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800" spc="-1" strike="noStrike">
                          <a:latin typeface="Arial"/>
                        </a:rPr>
                        <a:t>0.15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800" spc="-1" strike="noStrike">
                          <a:latin typeface="Arial"/>
                        </a:rPr>
                        <a:t>Минимальное вмешательство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ru-RU" sz="1800" spc="-1" strike="noStrike">
                          <a:latin typeface="Arial"/>
                        </a:rPr>
                        <a:t>Color Correction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800" spc="-1" strike="noStrike">
                          <a:latin typeface="Arial"/>
                        </a:rPr>
                        <a:t>0.25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800" spc="-1" strike="noStrike">
                          <a:latin typeface="Arial"/>
                        </a:rPr>
                        <a:t>Только цветокоррекция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"/>
          <p:cNvSpPr txBox="1"/>
          <p:nvPr/>
        </p:nvSpPr>
        <p:spPr>
          <a:xfrm>
            <a:off x="1080000" y="684000"/>
            <a:ext cx="418716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ImageEnhancer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62" name=""/>
          <p:cNvSpPr txBox="1"/>
          <p:nvPr/>
        </p:nvSpPr>
        <p:spPr>
          <a:xfrm>
            <a:off x="1218960" y="1332000"/>
            <a:ext cx="5443200" cy="40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latin typeface="Noto Sans"/>
              </a:rPr>
              <a:t>Конфигурирование через промпты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663" name=""/>
          <p:cNvSpPr txBox="1"/>
          <p:nvPr/>
        </p:nvSpPr>
        <p:spPr>
          <a:xfrm>
            <a:off x="1260000" y="3132000"/>
            <a:ext cx="30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Адаптивные шаблоны: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64" name="" descr=""/>
          <p:cNvPicPr/>
          <p:nvPr/>
        </p:nvPicPr>
        <p:blipFill>
          <a:blip r:embed="rId1"/>
          <a:stretch/>
        </p:blipFill>
        <p:spPr>
          <a:xfrm>
            <a:off x="1255680" y="1719000"/>
            <a:ext cx="8104320" cy="1485000"/>
          </a:xfrm>
          <a:prstGeom prst="rect">
            <a:avLst/>
          </a:prstGeom>
          <a:ln w="0">
            <a:noFill/>
          </a:ln>
        </p:spPr>
      </p:pic>
      <p:pic>
        <p:nvPicPr>
          <p:cNvPr id="665" name="" descr=""/>
          <p:cNvPicPr/>
          <p:nvPr/>
        </p:nvPicPr>
        <p:blipFill>
          <a:blip r:embed="rId2"/>
          <a:stretch/>
        </p:blipFill>
        <p:spPr>
          <a:xfrm>
            <a:off x="1222920" y="3414600"/>
            <a:ext cx="7885080" cy="223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"/>
          <p:cNvSpPr txBox="1"/>
          <p:nvPr/>
        </p:nvSpPr>
        <p:spPr>
          <a:xfrm>
            <a:off x="459360" y="714600"/>
            <a:ext cx="5660640" cy="22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Создан полнофункциональный пайплайн из 4 взаимосвязанных модулей</a:t>
            </a:r>
            <a:endParaRPr b="0" lang="ru-RU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Реализована поддержка множества форматов аннотаций для обучения</a:t>
            </a:r>
            <a:endParaRPr b="0" lang="ru-RU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Обеспечена высокая степень реалистичности и контекстной уместности</a:t>
            </a:r>
            <a:endParaRPr b="0" lang="ru-RU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    </a:t>
            </a: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Достигнута автоматизация процесса аугментации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667" name=""/>
          <p:cNvSpPr txBox="1"/>
          <p:nvPr/>
        </p:nvSpPr>
        <p:spPr>
          <a:xfrm>
            <a:off x="406440" y="2880000"/>
            <a:ext cx="5507640" cy="269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Практическая ценность проекта заключается в возможности существенного улучшения безопасности автономных систем за счет обучения на разнообразных редких сценариях, которые практически невозможно собрать в реальном мире.</a:t>
            </a:r>
            <a:endParaRPr b="0" lang="ru-RU" sz="15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ru-RU" sz="15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ru-RU" sz="1500" spc="-1" strike="noStrike">
                <a:solidFill>
                  <a:srgbClr val="666666"/>
                </a:solidFill>
                <a:latin typeface="Noto Sans"/>
              </a:rPr>
              <a:t>Проект открывает новые возможности для развития безопасного искусственного интеллекта в транспортной сфере и может быть адаптирован для различных областей компьютерного зрения 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668" name=""/>
          <p:cNvSpPr txBox="1"/>
          <p:nvPr/>
        </p:nvSpPr>
        <p:spPr>
          <a:xfrm>
            <a:off x="274320" y="365760"/>
            <a:ext cx="356616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200" spc="-1" strike="noStrike">
                <a:latin typeface="Noto Sans"/>
              </a:rPr>
              <a:t>Заключение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669" name="" descr=""/>
          <p:cNvPicPr/>
          <p:nvPr/>
        </p:nvPicPr>
        <p:blipFill>
          <a:blip r:embed="rId1"/>
          <a:stretch/>
        </p:blipFill>
        <p:spPr>
          <a:xfrm>
            <a:off x="6059880" y="1800000"/>
            <a:ext cx="3840120" cy="21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"/>
          <p:cNvSpPr txBox="1"/>
          <p:nvPr/>
        </p:nvSpPr>
        <p:spPr>
          <a:xfrm>
            <a:off x="1140840" y="828000"/>
            <a:ext cx="418716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Generation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671" name="" descr=""/>
          <p:cNvPicPr/>
          <p:nvPr/>
        </p:nvPicPr>
        <p:blipFill>
          <a:blip r:embed="rId1"/>
          <a:stretch/>
        </p:blipFill>
        <p:spPr>
          <a:xfrm>
            <a:off x="900000" y="1800000"/>
            <a:ext cx="2160000" cy="216000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2"/>
          <a:stretch/>
        </p:blipFill>
        <p:spPr>
          <a:xfrm>
            <a:off x="4500000" y="549360"/>
            <a:ext cx="1610640" cy="1610640"/>
          </a:xfrm>
          <a:prstGeom prst="rect">
            <a:avLst/>
          </a:prstGeom>
          <a:ln w="0">
            <a:noFill/>
          </a:ln>
        </p:spPr>
      </p:pic>
      <p:pic>
        <p:nvPicPr>
          <p:cNvPr id="673" name="" descr=""/>
          <p:cNvPicPr/>
          <p:nvPr/>
        </p:nvPicPr>
        <p:blipFill>
          <a:blip r:embed="rId3"/>
          <a:stretch/>
        </p:blipFill>
        <p:spPr>
          <a:xfrm>
            <a:off x="6683760" y="540000"/>
            <a:ext cx="1596240" cy="1596240"/>
          </a:xfrm>
          <a:prstGeom prst="rect">
            <a:avLst/>
          </a:prstGeom>
          <a:ln w="0">
            <a:noFill/>
          </a:ln>
        </p:spPr>
      </p:pic>
      <p:pic>
        <p:nvPicPr>
          <p:cNvPr id="674" name="" descr=""/>
          <p:cNvPicPr/>
          <p:nvPr/>
        </p:nvPicPr>
        <p:blipFill>
          <a:blip r:embed="rId4"/>
          <a:stretch/>
        </p:blipFill>
        <p:spPr>
          <a:xfrm>
            <a:off x="6300000" y="360000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675" name="" descr=""/>
          <p:cNvPicPr/>
          <p:nvPr/>
        </p:nvPicPr>
        <p:blipFill>
          <a:blip r:embed="rId5"/>
          <a:stretch/>
        </p:blipFill>
        <p:spPr>
          <a:xfrm>
            <a:off x="5220000" y="234000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676" name="" descr=""/>
          <p:cNvPicPr/>
          <p:nvPr/>
        </p:nvPicPr>
        <p:blipFill>
          <a:blip r:embed="rId6"/>
          <a:stretch/>
        </p:blipFill>
        <p:spPr>
          <a:xfrm>
            <a:off x="7560000" y="2375280"/>
            <a:ext cx="2124720" cy="2124720"/>
          </a:xfrm>
          <a:prstGeom prst="rect">
            <a:avLst/>
          </a:prstGeom>
          <a:ln w="0">
            <a:noFill/>
          </a:ln>
        </p:spPr>
      </p:pic>
      <p:pic>
        <p:nvPicPr>
          <p:cNvPr id="677" name="" descr=""/>
          <p:cNvPicPr/>
          <p:nvPr/>
        </p:nvPicPr>
        <p:blipFill>
          <a:blip r:embed="rId7"/>
          <a:stretch/>
        </p:blipFill>
        <p:spPr>
          <a:xfrm>
            <a:off x="2520000" y="3060000"/>
            <a:ext cx="2373480" cy="237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 txBox="1"/>
          <p:nvPr/>
        </p:nvSpPr>
        <p:spPr>
          <a:xfrm>
            <a:off x="1080000" y="799200"/>
            <a:ext cx="7200000" cy="147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Актуальность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562" name=""/>
          <p:cNvSpPr txBox="1"/>
          <p:nvPr/>
        </p:nvSpPr>
        <p:spPr>
          <a:xfrm>
            <a:off x="1080000" y="1620000"/>
            <a:ext cx="4217040" cy="102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latin typeface="Noto Sans"/>
              </a:rPr>
              <a:t>Проблема «длинного хвоста»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63" name=""/>
          <p:cNvSpPr txBox="1"/>
          <p:nvPr/>
        </p:nvSpPr>
        <p:spPr>
          <a:xfrm>
            <a:off x="1167840" y="2160000"/>
            <a:ext cx="5852160" cy="257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Современные системы компьютерного зрения, особенно для автономного вождения, сталкиваются с фундаментальной проблемой — так называемым 'длинным хвостом' распределения данных. В то время как обычные дорожные сцены хорошо представлены в тренировочных датасетах, критические и редкие ситуации остаются недостаточно охваченными.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Редкие объекты на дороге — такие как животные, нестандартные транспортные средства или неожиданные препятствия — представляют наибольшую опасность, но их сбор в реальных условиях сложен, дорог и часто опасен. Именно эту проблему решает наш проект, предлагая инновационный подход к синтетической аугментации дорожных сцен.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6733440" y="242280"/>
            <a:ext cx="3185280" cy="2457720"/>
          </a:xfrm>
          <a:prstGeom prst="rect">
            <a:avLst/>
          </a:prstGeom>
          <a:ln w="0">
            <a:noFill/>
          </a:ln>
        </p:spPr>
      </p:pic>
      <p:sp>
        <p:nvSpPr>
          <p:cNvPr id="566" name=""/>
          <p:cNvSpPr txBox="1"/>
          <p:nvPr/>
        </p:nvSpPr>
        <p:spPr>
          <a:xfrm>
            <a:off x="7020000" y="2772000"/>
            <a:ext cx="2520000" cy="4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200" spc="-1" strike="noStrike">
                <a:latin typeface="Arial"/>
                <a:hlinkClick r:id="rId2"/>
              </a:rPr>
              <a:t>https://arxiv.org/pdf/2205.13775</a:t>
            </a:r>
            <a:r>
              <a:rPr b="0" lang="ru-RU" sz="1200" spc="-1" strike="noStrike">
                <a:latin typeface="Arial"/>
              </a:rPr>
              <a:t> 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"/>
          <p:cNvSpPr txBox="1"/>
          <p:nvPr/>
        </p:nvSpPr>
        <p:spPr>
          <a:xfrm>
            <a:off x="1066320" y="799560"/>
            <a:ext cx="7033680" cy="82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Постановка задачи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568" name=""/>
          <p:cNvSpPr txBox="1"/>
          <p:nvPr/>
        </p:nvSpPr>
        <p:spPr>
          <a:xfrm>
            <a:off x="1080000" y="1620360"/>
            <a:ext cx="5580000" cy="53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latin typeface="Noto Sans"/>
              </a:rPr>
              <a:t>Создание реалистичных редких сценариев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69" name=""/>
          <p:cNvSpPr txBox="1"/>
          <p:nvPr/>
        </p:nvSpPr>
        <p:spPr>
          <a:xfrm>
            <a:off x="1167840" y="2140200"/>
            <a:ext cx="5852160" cy="91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Основная задача проекта — разработка end-to-end системы, которая способна генерировать фотореалистичные дорожные сцены с редкими объектами для тренировки и тестирования моделей компьютерного зрения.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570" name=""/>
          <p:cNvSpPr txBox="1"/>
          <p:nvPr/>
        </p:nvSpPr>
        <p:spPr>
          <a:xfrm>
            <a:off x="1172160" y="3060000"/>
            <a:ext cx="4767840" cy="18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ru-RU" sz="1200" spc="-1" strike="noStrike">
                <a:solidFill>
                  <a:srgbClr val="000000"/>
                </a:solidFill>
                <a:latin typeface="Noto Sans"/>
              </a:rPr>
              <a:t>Ключевые требования:</a:t>
            </a:r>
            <a:endParaRPr b="0" lang="ru-RU" sz="1200" spc="-1" strike="noStrike">
              <a:solidFill>
                <a:srgbClr val="999999"/>
              </a:solidFill>
              <a:latin typeface="Noto Sans"/>
              <a:ea typeface="Noto Sans CJK SC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Автоматическое извлечение и генерация редких объектов</a:t>
            </a:r>
            <a:endParaRPr b="0" lang="ru-RU" sz="1200" spc="-1" strike="noStrike">
              <a:solidFill>
                <a:srgbClr val="999999"/>
              </a:solidFill>
              <a:latin typeface="Noto Sans"/>
              <a:ea typeface="Noto Sans CJK SC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Интеллектуальное позиционирование с учетом перспективы и контекста</a:t>
            </a:r>
            <a:endParaRPr b="0" lang="ru-RU" sz="1200" spc="-1" strike="noStrike">
              <a:solidFill>
                <a:srgbClr val="999999"/>
              </a:solidFill>
              <a:latin typeface="Noto Sans"/>
              <a:ea typeface="Noto Sans CJK SC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Реалистичная интеграция с сохранением световых и цветовых рактеристик</a:t>
            </a:r>
            <a:endParaRPr b="0" lang="ru-RU" sz="1200" spc="-1" strike="noStrike">
              <a:solidFill>
                <a:srgbClr val="999999"/>
              </a:solidFill>
              <a:latin typeface="Noto Sans"/>
              <a:ea typeface="Noto Sans CJK SC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Автоматическая генерация разметки для обучения моделей</a:t>
            </a:r>
            <a:endParaRPr b="0" lang="ru-RU" sz="1200" spc="-1" strike="noStrike">
              <a:solidFill>
                <a:srgbClr val="999999"/>
              </a:solidFill>
              <a:latin typeface="Noto Sans"/>
              <a:ea typeface="Noto Sans CJK SC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Масштабируемость и воспроизводимость результатов</a:t>
            </a:r>
            <a:endParaRPr b="0" lang="ru-RU" sz="1200" spc="-1" strike="noStrike">
              <a:solidFill>
                <a:srgbClr val="999999"/>
              </a:solidFill>
              <a:latin typeface="Noto Sans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"/>
          <p:cNvSpPr/>
          <p:nvPr/>
        </p:nvSpPr>
        <p:spPr>
          <a:xfrm>
            <a:off x="180000" y="1620000"/>
            <a:ext cx="9000000" cy="1260000"/>
          </a:xfrm>
          <a:prstGeom prst="rect">
            <a:avLst/>
          </a:prstGeom>
          <a:solidFill>
            <a:srgbClr val="dee6ef"/>
          </a:solidFill>
          <a:ln w="0">
            <a:solidFill>
              <a:srgbClr val="b4c7d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"/>
          <p:cNvSpPr/>
          <p:nvPr/>
        </p:nvSpPr>
        <p:spPr>
          <a:xfrm>
            <a:off x="180000" y="2880000"/>
            <a:ext cx="9000000" cy="1440000"/>
          </a:xfrm>
          <a:prstGeom prst="rect">
            <a:avLst/>
          </a:prstGeom>
          <a:solidFill>
            <a:srgbClr val="f6f9d4"/>
          </a:solidFill>
          <a:ln w="0">
            <a:solidFill>
              <a:srgbClr val="ffff3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/>
          <p:nvPr/>
        </p:nvSpPr>
        <p:spPr>
          <a:xfrm>
            <a:off x="180000" y="4320000"/>
            <a:ext cx="9000000" cy="1260000"/>
          </a:xfrm>
          <a:prstGeom prst="rect">
            <a:avLst/>
          </a:prstGeom>
          <a:solidFill>
            <a:srgbClr val="ffd7d7"/>
          </a:solidFill>
          <a:ln w="0">
            <a:solidFill>
              <a:srgbClr val="ffa6a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"/>
          <p:cNvSpPr txBox="1"/>
          <p:nvPr/>
        </p:nvSpPr>
        <p:spPr>
          <a:xfrm>
            <a:off x="1052640" y="799920"/>
            <a:ext cx="7033680" cy="82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Схема проекта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1440000" y="1620360"/>
            <a:ext cx="1980000" cy="108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"/>
          <p:cNvSpPr/>
          <p:nvPr/>
        </p:nvSpPr>
        <p:spPr>
          <a:xfrm>
            <a:off x="2160000" y="3060000"/>
            <a:ext cx="1980000" cy="108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"/>
          <p:cNvSpPr/>
          <p:nvPr/>
        </p:nvSpPr>
        <p:spPr>
          <a:xfrm>
            <a:off x="3600000" y="1620000"/>
            <a:ext cx="1980000" cy="108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"/>
          <p:cNvSpPr/>
          <p:nvPr/>
        </p:nvSpPr>
        <p:spPr>
          <a:xfrm>
            <a:off x="7020000" y="3060000"/>
            <a:ext cx="1980000" cy="108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79" name="" descr=""/>
          <p:cNvPicPr/>
          <p:nvPr/>
        </p:nvPicPr>
        <p:blipFill>
          <a:blip r:embed="rId1"/>
          <a:stretch/>
        </p:blipFill>
        <p:spPr>
          <a:xfrm>
            <a:off x="1440000" y="1620360"/>
            <a:ext cx="1980000" cy="1113480"/>
          </a:xfrm>
          <a:prstGeom prst="rect">
            <a:avLst/>
          </a:prstGeom>
          <a:ln w="0">
            <a:noFill/>
          </a:ln>
        </p:spPr>
      </p:pic>
      <p:sp>
        <p:nvSpPr>
          <p:cNvPr id="580" name=""/>
          <p:cNvSpPr txBox="1"/>
          <p:nvPr/>
        </p:nvSpPr>
        <p:spPr>
          <a:xfrm>
            <a:off x="180000" y="2124000"/>
            <a:ext cx="10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Вход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81" name=""/>
          <p:cNvSpPr txBox="1"/>
          <p:nvPr/>
        </p:nvSpPr>
        <p:spPr>
          <a:xfrm>
            <a:off x="1440000" y="1620360"/>
            <a:ext cx="16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Реальные фоны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82" name=""/>
          <p:cNvSpPr txBox="1"/>
          <p:nvPr/>
        </p:nvSpPr>
        <p:spPr>
          <a:xfrm>
            <a:off x="3690720" y="1633680"/>
            <a:ext cx="18892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Редкие объекты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583" name="" descr=""/>
          <p:cNvPicPr/>
          <p:nvPr/>
        </p:nvPicPr>
        <p:blipFill>
          <a:blip r:embed="rId2"/>
          <a:stretch/>
        </p:blipFill>
        <p:spPr>
          <a:xfrm>
            <a:off x="5220000" y="1690560"/>
            <a:ext cx="390240" cy="1009440"/>
          </a:xfrm>
          <a:prstGeom prst="rect">
            <a:avLst/>
          </a:prstGeom>
          <a:ln w="0">
            <a:noFill/>
          </a:ln>
        </p:spPr>
      </p:pic>
      <p:pic>
        <p:nvPicPr>
          <p:cNvPr id="584" name="" descr=""/>
          <p:cNvPicPr/>
          <p:nvPr/>
        </p:nvPicPr>
        <p:blipFill>
          <a:blip r:embed="rId3"/>
          <a:stretch/>
        </p:blipFill>
        <p:spPr>
          <a:xfrm>
            <a:off x="4320000" y="1980000"/>
            <a:ext cx="923040" cy="540000"/>
          </a:xfrm>
          <a:prstGeom prst="rect">
            <a:avLst/>
          </a:prstGeom>
          <a:ln w="0">
            <a:noFill/>
          </a:ln>
        </p:spPr>
      </p:pic>
      <p:pic>
        <p:nvPicPr>
          <p:cNvPr id="585" name="" descr=""/>
          <p:cNvPicPr/>
          <p:nvPr/>
        </p:nvPicPr>
        <p:blipFill>
          <a:blip r:embed="rId4"/>
          <a:stretch/>
        </p:blipFill>
        <p:spPr>
          <a:xfrm>
            <a:off x="3780000" y="1855080"/>
            <a:ext cx="858600" cy="844920"/>
          </a:xfrm>
          <a:prstGeom prst="rect">
            <a:avLst/>
          </a:prstGeom>
          <a:ln w="0">
            <a:noFill/>
          </a:ln>
        </p:spPr>
      </p:pic>
      <p:pic>
        <p:nvPicPr>
          <p:cNvPr id="586" name="" descr=""/>
          <p:cNvPicPr/>
          <p:nvPr/>
        </p:nvPicPr>
        <p:blipFill>
          <a:blip r:embed="rId5"/>
          <a:stretch/>
        </p:blipFill>
        <p:spPr>
          <a:xfrm>
            <a:off x="2160000" y="3060000"/>
            <a:ext cx="1980000" cy="1113480"/>
          </a:xfrm>
          <a:prstGeom prst="rect">
            <a:avLst/>
          </a:prstGeom>
          <a:ln w="0">
            <a:noFill/>
          </a:ln>
        </p:spPr>
      </p:pic>
      <p:pic>
        <p:nvPicPr>
          <p:cNvPr id="587" name="" descr=""/>
          <p:cNvPicPr/>
          <p:nvPr/>
        </p:nvPicPr>
        <p:blipFill>
          <a:blip r:embed="rId6"/>
          <a:stretch/>
        </p:blipFill>
        <p:spPr>
          <a:xfrm>
            <a:off x="4519800" y="3060000"/>
            <a:ext cx="1960200" cy="1102320"/>
          </a:xfrm>
          <a:prstGeom prst="rect">
            <a:avLst/>
          </a:prstGeom>
          <a:ln w="0">
            <a:noFill/>
          </a:ln>
        </p:spPr>
      </p:pic>
      <p:sp>
        <p:nvSpPr>
          <p:cNvPr id="588" name=""/>
          <p:cNvSpPr txBox="1"/>
          <p:nvPr/>
        </p:nvSpPr>
        <p:spPr>
          <a:xfrm>
            <a:off x="4500000" y="3024000"/>
            <a:ext cx="12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ffff00"/>
                </a:solidFill>
                <a:latin typeface="Arial"/>
              </a:rPr>
              <a:t>Вставка объекта</a:t>
            </a:r>
            <a:endParaRPr b="0" lang="ru-RU" sz="1800" spc="-1" strike="noStrike">
              <a:solidFill>
                <a:srgbClr val="ffff00"/>
              </a:solidFill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7"/>
          <a:stretch/>
        </p:blipFill>
        <p:spPr>
          <a:xfrm>
            <a:off x="2160000" y="3060000"/>
            <a:ext cx="1920240" cy="1080000"/>
          </a:xfrm>
          <a:prstGeom prst="rect">
            <a:avLst/>
          </a:prstGeom>
          <a:ln w="0">
            <a:noFill/>
          </a:ln>
        </p:spPr>
      </p:pic>
      <p:sp>
        <p:nvSpPr>
          <p:cNvPr id="590" name=""/>
          <p:cNvSpPr txBox="1"/>
          <p:nvPr/>
        </p:nvSpPr>
        <p:spPr>
          <a:xfrm>
            <a:off x="2340000" y="2997720"/>
            <a:ext cx="18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Определение позиции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8"/>
          <a:stretch/>
        </p:blipFill>
        <p:spPr>
          <a:xfrm>
            <a:off x="7020000" y="3053520"/>
            <a:ext cx="1980000" cy="1086480"/>
          </a:xfrm>
          <a:prstGeom prst="rect">
            <a:avLst/>
          </a:prstGeom>
          <a:ln w="0">
            <a:noFill/>
          </a:ln>
        </p:spPr>
      </p:pic>
      <p:sp>
        <p:nvSpPr>
          <p:cNvPr id="592" name=""/>
          <p:cNvSpPr txBox="1"/>
          <p:nvPr/>
        </p:nvSpPr>
        <p:spPr>
          <a:xfrm>
            <a:off x="180000" y="3357720"/>
            <a:ext cx="16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Процессинг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93" name=""/>
          <p:cNvSpPr txBox="1"/>
          <p:nvPr/>
        </p:nvSpPr>
        <p:spPr>
          <a:xfrm>
            <a:off x="216000" y="4680000"/>
            <a:ext cx="12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Выход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4716000" y="4392000"/>
            <a:ext cx="1980000" cy="108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>
            <a:off x="7020000" y="4392000"/>
            <a:ext cx="1980000" cy="108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 txBox="1"/>
          <p:nvPr/>
        </p:nvSpPr>
        <p:spPr>
          <a:xfrm>
            <a:off x="4680000" y="4389840"/>
            <a:ext cx="198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Изображения с редкими объектами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97" name=""/>
          <p:cNvSpPr txBox="1"/>
          <p:nvPr/>
        </p:nvSpPr>
        <p:spPr>
          <a:xfrm>
            <a:off x="7020000" y="4513680"/>
            <a:ext cx="144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Аннотации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98" name=""/>
          <p:cNvSpPr txBox="1"/>
          <p:nvPr/>
        </p:nvSpPr>
        <p:spPr>
          <a:xfrm>
            <a:off x="7200000" y="3537720"/>
            <a:ext cx="16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ffff"/>
                </a:solidFill>
                <a:latin typeface="Arial"/>
              </a:rPr>
              <a:t>Улучшение качества</a:t>
            </a:r>
            <a:endParaRPr b="0" lang="ru-RU" sz="1800" spc="-1" strike="noStrike">
              <a:solidFill>
                <a:srgbClr val="00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"/>
          <p:cNvSpPr txBox="1"/>
          <p:nvPr/>
        </p:nvSpPr>
        <p:spPr>
          <a:xfrm>
            <a:off x="1098360" y="900000"/>
            <a:ext cx="5561640" cy="78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Исходные данные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00" name=""/>
          <p:cNvSpPr txBox="1"/>
          <p:nvPr/>
        </p:nvSpPr>
        <p:spPr>
          <a:xfrm>
            <a:off x="360000" y="1718280"/>
            <a:ext cx="5940000" cy="1114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Фоны: </a:t>
            </a:r>
            <a:r>
              <a:rPr b="0" lang="ru-RU" sz="1800" spc="-1" strike="noStrike">
                <a:latin typeface="Arial"/>
                <a:hlinkClick r:id="rId1"/>
              </a:rPr>
              <a:t>https://github.com/bdd100k/bdd100k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  <a:hlinkClick r:id="rId2"/>
              </a:rPr>
              <a:t>https://arxiv.org/abs/1805.04687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3"/>
          <a:stretch/>
        </p:blipFill>
        <p:spPr>
          <a:xfrm>
            <a:off x="3840120" y="2051280"/>
            <a:ext cx="6059880" cy="2628720"/>
          </a:xfrm>
          <a:prstGeom prst="rect">
            <a:avLst/>
          </a:prstGeom>
          <a:ln w="0">
            <a:noFill/>
          </a:ln>
        </p:spPr>
      </p:pic>
      <p:sp>
        <p:nvSpPr>
          <p:cNvPr id="602" name=""/>
          <p:cNvSpPr txBox="1"/>
          <p:nvPr/>
        </p:nvSpPr>
        <p:spPr>
          <a:xfrm>
            <a:off x="360000" y="2520000"/>
            <a:ext cx="25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Объекты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4"/>
          <a:stretch/>
        </p:blipFill>
        <p:spPr>
          <a:xfrm>
            <a:off x="1830600" y="2549520"/>
            <a:ext cx="1949400" cy="2670480"/>
          </a:xfrm>
          <a:prstGeom prst="rect">
            <a:avLst/>
          </a:prstGeom>
          <a:ln w="0">
            <a:noFill/>
          </a:ln>
        </p:spPr>
      </p:pic>
      <p:sp>
        <p:nvSpPr>
          <p:cNvPr id="604" name=""/>
          <p:cNvSpPr txBox="1"/>
          <p:nvPr/>
        </p:nvSpPr>
        <p:spPr>
          <a:xfrm>
            <a:off x="360000" y="2880000"/>
            <a:ext cx="3251520" cy="407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  <a:hlinkClick r:id="rId5"/>
              </a:rPr>
              <a:t>https://cocodataset.org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"/>
          <p:cNvSpPr txBox="1"/>
          <p:nvPr/>
        </p:nvSpPr>
        <p:spPr>
          <a:xfrm>
            <a:off x="1068480" y="1017360"/>
            <a:ext cx="503784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Модули проекта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06" name=""/>
          <p:cNvSpPr txBox="1"/>
          <p:nvPr/>
        </p:nvSpPr>
        <p:spPr>
          <a:xfrm>
            <a:off x="1068480" y="1800000"/>
            <a:ext cx="5580000" cy="222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ObjectExtractor</a:t>
            </a:r>
            <a:endParaRPr b="0" lang="ru-RU" sz="18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BicycleRidersExtractor</a:t>
            </a:r>
            <a:endParaRPr b="0" lang="ru-RU" sz="18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ObjectPlacer</a:t>
            </a:r>
            <a:endParaRPr b="0" lang="ru-RU" sz="18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ObjectInserter</a:t>
            </a:r>
            <a:endParaRPr b="0" lang="ru-RU" sz="18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800" spc="-1" strike="noStrike">
                <a:latin typeface="Noto Sans"/>
              </a:rPr>
              <a:t>ImageEnhancer</a:t>
            </a:r>
            <a:endParaRPr b="0" lang="ru-RU" sz="18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"/>
          <p:cNvSpPr txBox="1"/>
          <p:nvPr/>
        </p:nvSpPr>
        <p:spPr>
          <a:xfrm>
            <a:off x="1082160" y="1017360"/>
            <a:ext cx="503784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ObjectExtractor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08" name=""/>
          <p:cNvSpPr txBox="1"/>
          <p:nvPr/>
        </p:nvSpPr>
        <p:spPr>
          <a:xfrm>
            <a:off x="1056600" y="2439720"/>
            <a:ext cx="6117840" cy="80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BicycleRidersExtractor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09" name=""/>
          <p:cNvSpPr txBox="1"/>
          <p:nvPr/>
        </p:nvSpPr>
        <p:spPr>
          <a:xfrm>
            <a:off x="1260000" y="1980000"/>
            <a:ext cx="7822800" cy="50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Извлекает объекты из датасета и вставляет на прозрачный фон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610" name=""/>
          <p:cNvSpPr txBox="1"/>
          <p:nvPr/>
        </p:nvSpPr>
        <p:spPr>
          <a:xfrm>
            <a:off x="1177200" y="3420000"/>
            <a:ext cx="7822800" cy="71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200" spc="-1" strike="noStrike">
                <a:solidFill>
                  <a:srgbClr val="999999"/>
                </a:solidFill>
                <a:latin typeface="Noto Sans"/>
              </a:rPr>
              <a:t>С велосипедистами чуть сложнее — в датасете coco нет класса bicyclist, поэтому пришлось написать отдельный класс для извлечения объекта, который состоит из велосипеда и человека в непосредственной близости к нему.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611" name=""/>
          <p:cNvSpPr txBox="1"/>
          <p:nvPr/>
        </p:nvSpPr>
        <p:spPr>
          <a:xfrm>
            <a:off x="1260000" y="4320000"/>
            <a:ext cx="61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Качество объектов — залог результата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12" name="" descr=""/>
          <p:cNvPicPr/>
          <p:nvPr/>
        </p:nvPicPr>
        <p:blipFill>
          <a:blip r:embed="rId1"/>
          <a:stretch/>
        </p:blipFill>
        <p:spPr>
          <a:xfrm>
            <a:off x="5733360" y="298440"/>
            <a:ext cx="1466640" cy="961560"/>
          </a:xfrm>
          <a:prstGeom prst="rect">
            <a:avLst/>
          </a:prstGeom>
          <a:ln w="0">
            <a:noFill/>
          </a:ln>
        </p:spPr>
      </p:pic>
      <p:pic>
        <p:nvPicPr>
          <p:cNvPr id="613" name="" descr=""/>
          <p:cNvPicPr/>
          <p:nvPr/>
        </p:nvPicPr>
        <p:blipFill>
          <a:blip r:embed="rId2"/>
          <a:stretch/>
        </p:blipFill>
        <p:spPr>
          <a:xfrm>
            <a:off x="7380000" y="231480"/>
            <a:ext cx="1390320" cy="1028520"/>
          </a:xfrm>
          <a:prstGeom prst="rect">
            <a:avLst/>
          </a:prstGeom>
          <a:ln w="0">
            <a:noFill/>
          </a:ln>
        </p:spPr>
      </p:pic>
      <p:pic>
        <p:nvPicPr>
          <p:cNvPr id="614" name="" descr=""/>
          <p:cNvPicPr/>
          <p:nvPr/>
        </p:nvPicPr>
        <p:blipFill>
          <a:blip r:embed="rId3"/>
          <a:stretch/>
        </p:blipFill>
        <p:spPr>
          <a:xfrm>
            <a:off x="6691320" y="1260000"/>
            <a:ext cx="3028680" cy="2085480"/>
          </a:xfrm>
          <a:prstGeom prst="rect">
            <a:avLst/>
          </a:prstGeom>
          <a:ln w="0">
            <a:noFill/>
          </a:ln>
        </p:spPr>
      </p:pic>
      <p:pic>
        <p:nvPicPr>
          <p:cNvPr id="615" name="" descr=""/>
          <p:cNvPicPr/>
          <p:nvPr/>
        </p:nvPicPr>
        <p:blipFill>
          <a:blip r:embed="rId4"/>
          <a:stretch/>
        </p:blipFill>
        <p:spPr>
          <a:xfrm>
            <a:off x="8131320" y="3345480"/>
            <a:ext cx="2128680" cy="2932560"/>
          </a:xfrm>
          <a:prstGeom prst="rect">
            <a:avLst/>
          </a:prstGeom>
          <a:ln w="0">
            <a:noFill/>
          </a:ln>
        </p:spPr>
      </p:pic>
      <p:pic>
        <p:nvPicPr>
          <p:cNvPr id="616" name="" descr=""/>
          <p:cNvPicPr/>
          <p:nvPr/>
        </p:nvPicPr>
        <p:blipFill>
          <a:blip r:embed="rId5"/>
          <a:stretch/>
        </p:blipFill>
        <p:spPr>
          <a:xfrm>
            <a:off x="346680" y="3035160"/>
            <a:ext cx="761760" cy="761760"/>
          </a:xfrm>
          <a:prstGeom prst="rect">
            <a:avLst/>
          </a:prstGeom>
          <a:ln w="0">
            <a:noFill/>
          </a:ln>
        </p:spPr>
      </p:pic>
      <p:pic>
        <p:nvPicPr>
          <p:cNvPr id="617" name="" descr=""/>
          <p:cNvPicPr/>
          <p:nvPr/>
        </p:nvPicPr>
        <p:blipFill>
          <a:blip r:embed="rId6"/>
          <a:stretch/>
        </p:blipFill>
        <p:spPr>
          <a:xfrm>
            <a:off x="5940000" y="387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618" name="" descr=""/>
          <p:cNvPicPr/>
          <p:nvPr/>
        </p:nvPicPr>
        <p:blipFill>
          <a:blip r:embed="rId7"/>
          <a:stretch/>
        </p:blipFill>
        <p:spPr>
          <a:xfrm>
            <a:off x="3240000" y="243000"/>
            <a:ext cx="266400" cy="657000"/>
          </a:xfrm>
          <a:prstGeom prst="rect">
            <a:avLst/>
          </a:prstGeom>
          <a:ln w="0">
            <a:noFill/>
          </a:ln>
        </p:spPr>
      </p:pic>
      <p:pic>
        <p:nvPicPr>
          <p:cNvPr id="619" name="" descr=""/>
          <p:cNvPicPr/>
          <p:nvPr/>
        </p:nvPicPr>
        <p:blipFill>
          <a:blip r:embed="rId8"/>
          <a:stretch/>
        </p:blipFill>
        <p:spPr>
          <a:xfrm>
            <a:off x="1263960" y="180000"/>
            <a:ext cx="1076040" cy="1047240"/>
          </a:xfrm>
          <a:prstGeom prst="rect">
            <a:avLst/>
          </a:prstGeom>
          <a:ln w="0">
            <a:noFill/>
          </a:ln>
        </p:spPr>
      </p:pic>
      <p:pic>
        <p:nvPicPr>
          <p:cNvPr id="620" name="" descr=""/>
          <p:cNvPicPr/>
          <p:nvPr/>
        </p:nvPicPr>
        <p:blipFill>
          <a:blip r:embed="rId9"/>
          <a:stretch/>
        </p:blipFill>
        <p:spPr>
          <a:xfrm>
            <a:off x="122400" y="4140000"/>
            <a:ext cx="1461600" cy="14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" descr=""/>
          <p:cNvPicPr/>
          <p:nvPr/>
        </p:nvPicPr>
        <p:blipFill>
          <a:blip r:embed="rId1"/>
          <a:stretch/>
        </p:blipFill>
        <p:spPr>
          <a:xfrm>
            <a:off x="3179520" y="1620000"/>
            <a:ext cx="6720480" cy="3780000"/>
          </a:xfrm>
          <a:prstGeom prst="rect">
            <a:avLst/>
          </a:prstGeom>
          <a:ln w="0">
            <a:noFill/>
          </a:ln>
        </p:spPr>
      </p:pic>
      <p:sp>
        <p:nvSpPr>
          <p:cNvPr id="622" name=""/>
          <p:cNvSpPr txBox="1"/>
          <p:nvPr/>
        </p:nvSpPr>
        <p:spPr>
          <a:xfrm>
            <a:off x="1206720" y="828000"/>
            <a:ext cx="419328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ObjectPlacer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23" name=""/>
          <p:cNvSpPr txBox="1"/>
          <p:nvPr/>
        </p:nvSpPr>
        <p:spPr>
          <a:xfrm>
            <a:off x="1260000" y="1548000"/>
            <a:ext cx="5443200" cy="40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latin typeface="Noto Sans"/>
              </a:rPr>
              <a:t>Интеллектуальное позиционирование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624" name=""/>
          <p:cNvSpPr txBox="1"/>
          <p:nvPr/>
        </p:nvSpPr>
        <p:spPr>
          <a:xfrm>
            <a:off x="180000" y="2277720"/>
            <a:ext cx="288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Сегментация дороги с помощью модели 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  <a:hlinkClick r:id="rId2"/>
              </a:rPr>
              <a:t>https://huggingface.co/facebook/maskformer-swin-large-coco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625" name=""/>
          <p:cNvSpPr txBox="1"/>
          <p:nvPr/>
        </p:nvSpPr>
        <p:spPr>
          <a:xfrm>
            <a:off x="180000" y="3600000"/>
            <a:ext cx="252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Измерение глубины с помощью модели 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  <a:hlinkClick r:id="rId3"/>
              </a:rPr>
              <a:t>https://huggingface.co/Intel/dpt-large</a:t>
            </a:r>
            <a:r>
              <a:rPr b="0" lang="ru-RU" sz="1800" spc="-1" strike="noStrike">
                <a:latin typeface="Arial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"/>
          <p:cNvSpPr txBox="1"/>
          <p:nvPr/>
        </p:nvSpPr>
        <p:spPr>
          <a:xfrm>
            <a:off x="1193040" y="828000"/>
            <a:ext cx="4193280" cy="78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4000" spc="-1" strike="noStrike" u="wavyHeavy">
                <a:uFillTx/>
                <a:latin typeface="Noto Sans"/>
              </a:rPr>
              <a:t>ObjectPlacer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27" name=""/>
          <p:cNvSpPr txBox="1"/>
          <p:nvPr/>
        </p:nvSpPr>
        <p:spPr>
          <a:xfrm>
            <a:off x="1246320" y="1548000"/>
            <a:ext cx="5443200" cy="40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pc="-1" strike="noStrike">
                <a:latin typeface="Noto Sans"/>
              </a:rPr>
              <a:t>Интеллектуальное позиционирование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3545280" y="1927080"/>
            <a:ext cx="6174720" cy="3472920"/>
          </a:xfrm>
          <a:prstGeom prst="rect">
            <a:avLst/>
          </a:prstGeom>
          <a:ln w="0">
            <a:noFill/>
          </a:ln>
        </p:spPr>
      </p:pic>
      <p:sp>
        <p:nvSpPr>
          <p:cNvPr id="629" name=""/>
          <p:cNvSpPr txBox="1"/>
          <p:nvPr/>
        </p:nvSpPr>
        <p:spPr>
          <a:xfrm>
            <a:off x="396000" y="1980000"/>
            <a:ext cx="3060000" cy="322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Сегментация дороги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Разделение области дороги на 3 части 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Измерение глубины пространства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Расчёт размера объекта по высоте для каждой части с учётом глубины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spcBef>
                <a:spcPts val="1134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ru-RU" sz="1800" spc="-1" strike="noStrike">
                <a:latin typeface="Arial"/>
              </a:rPr>
              <a:t>6 позиций для дальнейшего выбора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2025-08-26T15:30:05Z</dcterms:created>
  <dc:creator/>
  <dc:description/>
  <dc:language>ru-RU</dc:language>
  <cp:lastModifiedBy/>
  <dcterms:modified xsi:type="dcterms:W3CDTF">2025-08-26T23:58:29Z</dcterms:modified>
  <cp:revision>3</cp:revision>
  <dc:subject/>
  <dc:title>Grey Elegant</dc:title>
</cp:coreProperties>
</file>